
<file path=[Content_Types].xml><?xml version="1.0" encoding="utf-8"?>
<Types xmlns="http://schemas.openxmlformats.org/package/2006/content-types">
  <Default Extension="bin" ContentType="application/vnd.openxmlformats-officedocument.oleObject"/>
  <Default Extension="jpeg" ContentType="image/jpe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57" r:id="rId4"/>
    <p:sldId id="258" r:id="rId5"/>
    <p:sldId id="259" r:id="rId6"/>
    <p:sldId id="260" r:id="rId7"/>
    <p:sldId id="261" r:id="rId8"/>
    <p:sldId id="262" r:id="rId9"/>
    <p:sldId id="263" r:id="rId10"/>
    <p:sldId id="264" r:id="rId11"/>
    <p:sldId id="265"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0" autoAdjust="0"/>
    <p:restoredTop sz="94660"/>
  </p:normalViewPr>
  <p:slideViewPr>
    <p:cSldViewPr snapToGrid="0">
      <p:cViewPr varScale="1">
        <p:scale>
          <a:sx n="91" d="100"/>
          <a:sy n="91" d="100"/>
        </p:scale>
        <p:origin x="736"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 Id="rId8" Type="http://schemas.openxmlformats.org/officeDocument/2006/relationships/slide" Target="slides/slide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93C32-282C-41FD-90FF-ACAF23714D5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25B4285-31BB-485F-A4E7-8C2C3F16CCA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8987E3D-35B3-4271-BF2C-20B9BB8B3A3B}"/>
              </a:ext>
            </a:extLst>
          </p:cNvPr>
          <p:cNvSpPr>
            <a:spLocks noGrp="1"/>
          </p:cNvSpPr>
          <p:nvPr>
            <p:ph type="dt" sz="half" idx="10"/>
          </p:nvPr>
        </p:nvSpPr>
        <p:spPr/>
        <p:txBody>
          <a:bodyPr/>
          <a:lstStyle/>
          <a:p>
            <a:fld id="{1F76A6CD-523D-4110-9A4C-7C1CA8A0F604}" type="datetimeFigureOut">
              <a:rPr lang="en-US" smtClean="0"/>
              <a:t>3/14/19</a:t>
            </a:fld>
            <a:endParaRPr lang="en-US"/>
          </a:p>
        </p:txBody>
      </p:sp>
      <p:sp>
        <p:nvSpPr>
          <p:cNvPr id="5" name="Footer Placeholder 4">
            <a:extLst>
              <a:ext uri="{FF2B5EF4-FFF2-40B4-BE49-F238E27FC236}">
                <a16:creationId xmlns:a16="http://schemas.microsoft.com/office/drawing/2014/main" id="{4C6AB8F9-29B3-4818-8653-80FE9C1438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3942E9-2B06-4DD7-897F-5EA84AAB8A30}"/>
              </a:ext>
            </a:extLst>
          </p:cNvPr>
          <p:cNvSpPr>
            <a:spLocks noGrp="1"/>
          </p:cNvSpPr>
          <p:nvPr>
            <p:ph type="sldNum" sz="quarter" idx="12"/>
          </p:nvPr>
        </p:nvSpPr>
        <p:spPr/>
        <p:txBody>
          <a:bodyPr/>
          <a:lstStyle/>
          <a:p>
            <a:fld id="{63BCAAC6-1299-4629-970B-9ED5A06FDD57}" type="slidenum">
              <a:rPr lang="en-US" smtClean="0"/>
              <a:t>‹#›</a:t>
            </a:fld>
            <a:endParaRPr lang="en-US"/>
          </a:p>
        </p:txBody>
      </p:sp>
    </p:spTree>
    <p:extLst>
      <p:ext uri="{BB962C8B-B14F-4D97-AF65-F5344CB8AC3E}">
        <p14:creationId xmlns:p14="http://schemas.microsoft.com/office/powerpoint/2010/main" val="17772230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010F4-F057-4415-AAC3-DF0885F0953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13CB959-E482-4EB5-AAE6-3036B0FCEC7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24D3D4-04DB-4F04-A7C5-79F47F4E6C13}"/>
              </a:ext>
            </a:extLst>
          </p:cNvPr>
          <p:cNvSpPr>
            <a:spLocks noGrp="1"/>
          </p:cNvSpPr>
          <p:nvPr>
            <p:ph type="dt" sz="half" idx="10"/>
          </p:nvPr>
        </p:nvSpPr>
        <p:spPr/>
        <p:txBody>
          <a:bodyPr/>
          <a:lstStyle/>
          <a:p>
            <a:fld id="{1F76A6CD-523D-4110-9A4C-7C1CA8A0F604}" type="datetimeFigureOut">
              <a:rPr lang="en-US" smtClean="0"/>
              <a:t>3/14/19</a:t>
            </a:fld>
            <a:endParaRPr lang="en-US"/>
          </a:p>
        </p:txBody>
      </p:sp>
      <p:sp>
        <p:nvSpPr>
          <p:cNvPr id="5" name="Footer Placeholder 4">
            <a:extLst>
              <a:ext uri="{FF2B5EF4-FFF2-40B4-BE49-F238E27FC236}">
                <a16:creationId xmlns:a16="http://schemas.microsoft.com/office/drawing/2014/main" id="{00EF0018-5674-41C7-B34B-B9E85B7213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D8C00D-4DF8-4804-ADEF-A799077A6365}"/>
              </a:ext>
            </a:extLst>
          </p:cNvPr>
          <p:cNvSpPr>
            <a:spLocks noGrp="1"/>
          </p:cNvSpPr>
          <p:nvPr>
            <p:ph type="sldNum" sz="quarter" idx="12"/>
          </p:nvPr>
        </p:nvSpPr>
        <p:spPr/>
        <p:txBody>
          <a:bodyPr/>
          <a:lstStyle/>
          <a:p>
            <a:fld id="{63BCAAC6-1299-4629-970B-9ED5A06FDD57}" type="slidenum">
              <a:rPr lang="en-US" smtClean="0"/>
              <a:t>‹#›</a:t>
            </a:fld>
            <a:endParaRPr lang="en-US"/>
          </a:p>
        </p:txBody>
      </p:sp>
    </p:spTree>
    <p:extLst>
      <p:ext uri="{BB962C8B-B14F-4D97-AF65-F5344CB8AC3E}">
        <p14:creationId xmlns:p14="http://schemas.microsoft.com/office/powerpoint/2010/main" val="2944130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595B5-8B23-47D9-BE58-B5068351034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F8B06EE-0D47-4A04-BF83-65911CAE389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69DCE97-10BB-486C-A3DE-D0460FBA4253}"/>
              </a:ext>
            </a:extLst>
          </p:cNvPr>
          <p:cNvSpPr>
            <a:spLocks noGrp="1"/>
          </p:cNvSpPr>
          <p:nvPr>
            <p:ph type="dt" sz="half" idx="10"/>
          </p:nvPr>
        </p:nvSpPr>
        <p:spPr/>
        <p:txBody>
          <a:bodyPr/>
          <a:lstStyle/>
          <a:p>
            <a:fld id="{1F76A6CD-523D-4110-9A4C-7C1CA8A0F604}" type="datetimeFigureOut">
              <a:rPr lang="en-US" smtClean="0"/>
              <a:t>3/14/19</a:t>
            </a:fld>
            <a:endParaRPr lang="en-US"/>
          </a:p>
        </p:txBody>
      </p:sp>
      <p:sp>
        <p:nvSpPr>
          <p:cNvPr id="5" name="Footer Placeholder 4">
            <a:extLst>
              <a:ext uri="{FF2B5EF4-FFF2-40B4-BE49-F238E27FC236}">
                <a16:creationId xmlns:a16="http://schemas.microsoft.com/office/drawing/2014/main" id="{46031000-3A48-48A3-9CB1-8D64A70014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F35B99-1724-42B5-9300-658F75705AD6}"/>
              </a:ext>
            </a:extLst>
          </p:cNvPr>
          <p:cNvSpPr>
            <a:spLocks noGrp="1"/>
          </p:cNvSpPr>
          <p:nvPr>
            <p:ph type="sldNum" sz="quarter" idx="12"/>
          </p:nvPr>
        </p:nvSpPr>
        <p:spPr/>
        <p:txBody>
          <a:bodyPr/>
          <a:lstStyle/>
          <a:p>
            <a:fld id="{63BCAAC6-1299-4629-970B-9ED5A06FDD57}" type="slidenum">
              <a:rPr lang="en-US" smtClean="0"/>
              <a:t>‹#›</a:t>
            </a:fld>
            <a:endParaRPr lang="en-US"/>
          </a:p>
        </p:txBody>
      </p:sp>
    </p:spTree>
    <p:extLst>
      <p:ext uri="{BB962C8B-B14F-4D97-AF65-F5344CB8AC3E}">
        <p14:creationId xmlns:p14="http://schemas.microsoft.com/office/powerpoint/2010/main" val="13469092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413A3-C7B7-4800-86DF-A45062D02F0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24CAEF6-C8D5-4C98-BDDA-59A168AD084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7C0DAAA-935D-44F6-82B6-15EABEF81BB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50E4B4C-BAC0-4272-B13E-A5A495923BB7}"/>
              </a:ext>
            </a:extLst>
          </p:cNvPr>
          <p:cNvSpPr>
            <a:spLocks noGrp="1"/>
          </p:cNvSpPr>
          <p:nvPr>
            <p:ph type="dt" sz="half" idx="10"/>
          </p:nvPr>
        </p:nvSpPr>
        <p:spPr/>
        <p:txBody>
          <a:bodyPr/>
          <a:lstStyle/>
          <a:p>
            <a:fld id="{1F76A6CD-523D-4110-9A4C-7C1CA8A0F604}" type="datetimeFigureOut">
              <a:rPr lang="en-US" smtClean="0"/>
              <a:t>3/14/19</a:t>
            </a:fld>
            <a:endParaRPr lang="en-US"/>
          </a:p>
        </p:txBody>
      </p:sp>
      <p:sp>
        <p:nvSpPr>
          <p:cNvPr id="6" name="Footer Placeholder 5">
            <a:extLst>
              <a:ext uri="{FF2B5EF4-FFF2-40B4-BE49-F238E27FC236}">
                <a16:creationId xmlns:a16="http://schemas.microsoft.com/office/drawing/2014/main" id="{DAF82ED3-3265-4B89-AE7A-B6536B40E3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B8F7EB2-E29B-4C79-9D05-D1BB8E040BB7}"/>
              </a:ext>
            </a:extLst>
          </p:cNvPr>
          <p:cNvSpPr>
            <a:spLocks noGrp="1"/>
          </p:cNvSpPr>
          <p:nvPr>
            <p:ph type="sldNum" sz="quarter" idx="12"/>
          </p:nvPr>
        </p:nvSpPr>
        <p:spPr/>
        <p:txBody>
          <a:bodyPr/>
          <a:lstStyle/>
          <a:p>
            <a:fld id="{63BCAAC6-1299-4629-970B-9ED5A06FDD57}" type="slidenum">
              <a:rPr lang="en-US" smtClean="0"/>
              <a:t>‹#›</a:t>
            </a:fld>
            <a:endParaRPr lang="en-US"/>
          </a:p>
        </p:txBody>
      </p:sp>
    </p:spTree>
    <p:extLst>
      <p:ext uri="{BB962C8B-B14F-4D97-AF65-F5344CB8AC3E}">
        <p14:creationId xmlns:p14="http://schemas.microsoft.com/office/powerpoint/2010/main" val="30745705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80B01-F3AC-4C0D-90E2-166E4DBA854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2900D5A-15F4-43F1-8CE2-5ADD125CA60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583F177-058E-4507-93A2-5E954EBF38A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5B8FA50-6D97-4293-AB42-9BB3C98F1D1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F9325EB-4C4F-4652-88FE-38C58D6D61A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FA51373-A13D-461E-9AEF-2C421B3AEBCD}"/>
              </a:ext>
            </a:extLst>
          </p:cNvPr>
          <p:cNvSpPr>
            <a:spLocks noGrp="1"/>
          </p:cNvSpPr>
          <p:nvPr>
            <p:ph type="dt" sz="half" idx="10"/>
          </p:nvPr>
        </p:nvSpPr>
        <p:spPr/>
        <p:txBody>
          <a:bodyPr/>
          <a:lstStyle/>
          <a:p>
            <a:fld id="{1F76A6CD-523D-4110-9A4C-7C1CA8A0F604}" type="datetimeFigureOut">
              <a:rPr lang="en-US" smtClean="0"/>
              <a:t>3/14/19</a:t>
            </a:fld>
            <a:endParaRPr lang="en-US"/>
          </a:p>
        </p:txBody>
      </p:sp>
      <p:sp>
        <p:nvSpPr>
          <p:cNvPr id="8" name="Footer Placeholder 7">
            <a:extLst>
              <a:ext uri="{FF2B5EF4-FFF2-40B4-BE49-F238E27FC236}">
                <a16:creationId xmlns:a16="http://schemas.microsoft.com/office/drawing/2014/main" id="{1EAFF180-C5DE-421C-86B0-B041EBD23AE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2DF07F2-376E-49C1-A01E-CB465F6D0B76}"/>
              </a:ext>
            </a:extLst>
          </p:cNvPr>
          <p:cNvSpPr>
            <a:spLocks noGrp="1"/>
          </p:cNvSpPr>
          <p:nvPr>
            <p:ph type="sldNum" sz="quarter" idx="12"/>
          </p:nvPr>
        </p:nvSpPr>
        <p:spPr/>
        <p:txBody>
          <a:bodyPr/>
          <a:lstStyle/>
          <a:p>
            <a:fld id="{63BCAAC6-1299-4629-970B-9ED5A06FDD57}" type="slidenum">
              <a:rPr lang="en-US" smtClean="0"/>
              <a:t>‹#›</a:t>
            </a:fld>
            <a:endParaRPr lang="en-US"/>
          </a:p>
        </p:txBody>
      </p:sp>
    </p:spTree>
    <p:extLst>
      <p:ext uri="{BB962C8B-B14F-4D97-AF65-F5344CB8AC3E}">
        <p14:creationId xmlns:p14="http://schemas.microsoft.com/office/powerpoint/2010/main" val="16715272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568F0-BBEA-4DF4-9498-3466AC85976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F7A80DC-D791-46E6-9EC2-3B8B42E6DBF4}"/>
              </a:ext>
            </a:extLst>
          </p:cNvPr>
          <p:cNvSpPr>
            <a:spLocks noGrp="1"/>
          </p:cNvSpPr>
          <p:nvPr>
            <p:ph type="dt" sz="half" idx="10"/>
          </p:nvPr>
        </p:nvSpPr>
        <p:spPr/>
        <p:txBody>
          <a:bodyPr/>
          <a:lstStyle/>
          <a:p>
            <a:fld id="{1F76A6CD-523D-4110-9A4C-7C1CA8A0F604}" type="datetimeFigureOut">
              <a:rPr lang="en-US" smtClean="0"/>
              <a:t>3/14/19</a:t>
            </a:fld>
            <a:endParaRPr lang="en-US"/>
          </a:p>
        </p:txBody>
      </p:sp>
      <p:sp>
        <p:nvSpPr>
          <p:cNvPr id="4" name="Footer Placeholder 3">
            <a:extLst>
              <a:ext uri="{FF2B5EF4-FFF2-40B4-BE49-F238E27FC236}">
                <a16:creationId xmlns:a16="http://schemas.microsoft.com/office/drawing/2014/main" id="{220A285D-4AD6-4343-A3E3-664007B7569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2C85644-B86F-48FC-A353-C7906119CA54}"/>
              </a:ext>
            </a:extLst>
          </p:cNvPr>
          <p:cNvSpPr>
            <a:spLocks noGrp="1"/>
          </p:cNvSpPr>
          <p:nvPr>
            <p:ph type="sldNum" sz="quarter" idx="12"/>
          </p:nvPr>
        </p:nvSpPr>
        <p:spPr/>
        <p:txBody>
          <a:bodyPr/>
          <a:lstStyle/>
          <a:p>
            <a:fld id="{63BCAAC6-1299-4629-970B-9ED5A06FDD57}" type="slidenum">
              <a:rPr lang="en-US" smtClean="0"/>
              <a:t>‹#›</a:t>
            </a:fld>
            <a:endParaRPr lang="en-US"/>
          </a:p>
        </p:txBody>
      </p:sp>
    </p:spTree>
    <p:extLst>
      <p:ext uri="{BB962C8B-B14F-4D97-AF65-F5344CB8AC3E}">
        <p14:creationId xmlns:p14="http://schemas.microsoft.com/office/powerpoint/2010/main" val="20228310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D540D15-E31B-462F-9BEC-BFFF7BF5B79D}"/>
              </a:ext>
            </a:extLst>
          </p:cNvPr>
          <p:cNvSpPr>
            <a:spLocks noGrp="1"/>
          </p:cNvSpPr>
          <p:nvPr>
            <p:ph type="dt" sz="half" idx="10"/>
          </p:nvPr>
        </p:nvSpPr>
        <p:spPr/>
        <p:txBody>
          <a:bodyPr/>
          <a:lstStyle/>
          <a:p>
            <a:fld id="{1F76A6CD-523D-4110-9A4C-7C1CA8A0F604}" type="datetimeFigureOut">
              <a:rPr lang="en-US" smtClean="0"/>
              <a:t>3/14/19</a:t>
            </a:fld>
            <a:endParaRPr lang="en-US"/>
          </a:p>
        </p:txBody>
      </p:sp>
      <p:sp>
        <p:nvSpPr>
          <p:cNvPr id="3" name="Footer Placeholder 2">
            <a:extLst>
              <a:ext uri="{FF2B5EF4-FFF2-40B4-BE49-F238E27FC236}">
                <a16:creationId xmlns:a16="http://schemas.microsoft.com/office/drawing/2014/main" id="{6E44095A-8BF9-48D2-9085-0B9BD545A52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4FFD6B0-0A1D-4945-BC0F-2C0F20684ECD}"/>
              </a:ext>
            </a:extLst>
          </p:cNvPr>
          <p:cNvSpPr>
            <a:spLocks noGrp="1"/>
          </p:cNvSpPr>
          <p:nvPr>
            <p:ph type="sldNum" sz="quarter" idx="12"/>
          </p:nvPr>
        </p:nvSpPr>
        <p:spPr/>
        <p:txBody>
          <a:bodyPr/>
          <a:lstStyle/>
          <a:p>
            <a:fld id="{63BCAAC6-1299-4629-970B-9ED5A06FDD57}" type="slidenum">
              <a:rPr lang="en-US" smtClean="0"/>
              <a:t>‹#›</a:t>
            </a:fld>
            <a:endParaRPr lang="en-US"/>
          </a:p>
        </p:txBody>
      </p:sp>
    </p:spTree>
    <p:extLst>
      <p:ext uri="{BB962C8B-B14F-4D97-AF65-F5344CB8AC3E}">
        <p14:creationId xmlns:p14="http://schemas.microsoft.com/office/powerpoint/2010/main" val="839856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2ED3C-9725-4BB1-890E-48CE3694BC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5E63A2E-D19B-40DC-9DA2-61175643636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7B62599-77BF-4C02-911F-CF7D42953D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EC966F4-9892-4CA4-B3DB-A1BA69D59FB6}"/>
              </a:ext>
            </a:extLst>
          </p:cNvPr>
          <p:cNvSpPr>
            <a:spLocks noGrp="1"/>
          </p:cNvSpPr>
          <p:nvPr>
            <p:ph type="dt" sz="half" idx="10"/>
          </p:nvPr>
        </p:nvSpPr>
        <p:spPr/>
        <p:txBody>
          <a:bodyPr/>
          <a:lstStyle/>
          <a:p>
            <a:fld id="{1F76A6CD-523D-4110-9A4C-7C1CA8A0F604}" type="datetimeFigureOut">
              <a:rPr lang="en-US" smtClean="0"/>
              <a:t>3/14/19</a:t>
            </a:fld>
            <a:endParaRPr lang="en-US"/>
          </a:p>
        </p:txBody>
      </p:sp>
      <p:sp>
        <p:nvSpPr>
          <p:cNvPr id="6" name="Footer Placeholder 5">
            <a:extLst>
              <a:ext uri="{FF2B5EF4-FFF2-40B4-BE49-F238E27FC236}">
                <a16:creationId xmlns:a16="http://schemas.microsoft.com/office/drawing/2014/main" id="{E591214C-7752-4321-B39A-FECEC671924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265573-B7DF-47B0-AAB0-3716EA3B175F}"/>
              </a:ext>
            </a:extLst>
          </p:cNvPr>
          <p:cNvSpPr>
            <a:spLocks noGrp="1"/>
          </p:cNvSpPr>
          <p:nvPr>
            <p:ph type="sldNum" sz="quarter" idx="12"/>
          </p:nvPr>
        </p:nvSpPr>
        <p:spPr/>
        <p:txBody>
          <a:bodyPr/>
          <a:lstStyle/>
          <a:p>
            <a:fld id="{63BCAAC6-1299-4629-970B-9ED5A06FDD57}" type="slidenum">
              <a:rPr lang="en-US" smtClean="0"/>
              <a:t>‹#›</a:t>
            </a:fld>
            <a:endParaRPr lang="en-US"/>
          </a:p>
        </p:txBody>
      </p:sp>
    </p:spTree>
    <p:extLst>
      <p:ext uri="{BB962C8B-B14F-4D97-AF65-F5344CB8AC3E}">
        <p14:creationId xmlns:p14="http://schemas.microsoft.com/office/powerpoint/2010/main" val="13237419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16A3F-97C8-4871-867C-052F81D024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6C645FD-57DF-43AA-8B9D-E00D9040182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F1B5919-5EE8-4B06-A31E-81ACB2279A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CC29548-EAA6-4459-AEB2-CCC53AF2F78D}"/>
              </a:ext>
            </a:extLst>
          </p:cNvPr>
          <p:cNvSpPr>
            <a:spLocks noGrp="1"/>
          </p:cNvSpPr>
          <p:nvPr>
            <p:ph type="dt" sz="half" idx="10"/>
          </p:nvPr>
        </p:nvSpPr>
        <p:spPr/>
        <p:txBody>
          <a:bodyPr/>
          <a:lstStyle/>
          <a:p>
            <a:fld id="{1F76A6CD-523D-4110-9A4C-7C1CA8A0F604}" type="datetimeFigureOut">
              <a:rPr lang="en-US" smtClean="0"/>
              <a:t>3/14/19</a:t>
            </a:fld>
            <a:endParaRPr lang="en-US"/>
          </a:p>
        </p:txBody>
      </p:sp>
      <p:sp>
        <p:nvSpPr>
          <p:cNvPr id="6" name="Footer Placeholder 5">
            <a:extLst>
              <a:ext uri="{FF2B5EF4-FFF2-40B4-BE49-F238E27FC236}">
                <a16:creationId xmlns:a16="http://schemas.microsoft.com/office/drawing/2014/main" id="{1ED0DDCD-88D9-4C3F-BE46-FEAE9BF41E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A5A0DF7-3E0C-4354-B35E-99CE83DD02BF}"/>
              </a:ext>
            </a:extLst>
          </p:cNvPr>
          <p:cNvSpPr>
            <a:spLocks noGrp="1"/>
          </p:cNvSpPr>
          <p:nvPr>
            <p:ph type="sldNum" sz="quarter" idx="12"/>
          </p:nvPr>
        </p:nvSpPr>
        <p:spPr/>
        <p:txBody>
          <a:bodyPr/>
          <a:lstStyle/>
          <a:p>
            <a:fld id="{63BCAAC6-1299-4629-970B-9ED5A06FDD57}" type="slidenum">
              <a:rPr lang="en-US" smtClean="0"/>
              <a:t>‹#›</a:t>
            </a:fld>
            <a:endParaRPr lang="en-US"/>
          </a:p>
        </p:txBody>
      </p:sp>
    </p:spTree>
    <p:extLst>
      <p:ext uri="{BB962C8B-B14F-4D97-AF65-F5344CB8AC3E}">
        <p14:creationId xmlns:p14="http://schemas.microsoft.com/office/powerpoint/2010/main" val="1659915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BE810-D7EC-4FD8-BB38-6E19B3D2C50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E22D36E-0723-444B-A523-4303CF9EE4B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727CA8-9C07-48C0-A54D-4F8B1F6A19CC}"/>
              </a:ext>
            </a:extLst>
          </p:cNvPr>
          <p:cNvSpPr>
            <a:spLocks noGrp="1"/>
          </p:cNvSpPr>
          <p:nvPr>
            <p:ph type="dt" sz="half" idx="10"/>
          </p:nvPr>
        </p:nvSpPr>
        <p:spPr/>
        <p:txBody>
          <a:bodyPr/>
          <a:lstStyle/>
          <a:p>
            <a:fld id="{1F76A6CD-523D-4110-9A4C-7C1CA8A0F604}" type="datetimeFigureOut">
              <a:rPr lang="en-US" smtClean="0"/>
              <a:t>3/14/19</a:t>
            </a:fld>
            <a:endParaRPr lang="en-US"/>
          </a:p>
        </p:txBody>
      </p:sp>
      <p:sp>
        <p:nvSpPr>
          <p:cNvPr id="5" name="Footer Placeholder 4">
            <a:extLst>
              <a:ext uri="{FF2B5EF4-FFF2-40B4-BE49-F238E27FC236}">
                <a16:creationId xmlns:a16="http://schemas.microsoft.com/office/drawing/2014/main" id="{926000BA-229C-4052-9EB5-771A8C3B6C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E62B45-40E0-4E41-AED7-71806B3CF3D5}"/>
              </a:ext>
            </a:extLst>
          </p:cNvPr>
          <p:cNvSpPr>
            <a:spLocks noGrp="1"/>
          </p:cNvSpPr>
          <p:nvPr>
            <p:ph type="sldNum" sz="quarter" idx="12"/>
          </p:nvPr>
        </p:nvSpPr>
        <p:spPr/>
        <p:txBody>
          <a:bodyPr/>
          <a:lstStyle/>
          <a:p>
            <a:fld id="{63BCAAC6-1299-4629-970B-9ED5A06FDD57}" type="slidenum">
              <a:rPr lang="en-US" smtClean="0"/>
              <a:t>‹#›</a:t>
            </a:fld>
            <a:endParaRPr lang="en-US"/>
          </a:p>
        </p:txBody>
      </p:sp>
    </p:spTree>
    <p:extLst>
      <p:ext uri="{BB962C8B-B14F-4D97-AF65-F5344CB8AC3E}">
        <p14:creationId xmlns:p14="http://schemas.microsoft.com/office/powerpoint/2010/main" val="6901643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942C42E-778D-4352-A6EF-A82246D36BE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7BAD5F4-7EB0-4C63-9B8B-E4174A8AE43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F38857-43C2-4B1F-AAB4-21A85275F84D}"/>
              </a:ext>
            </a:extLst>
          </p:cNvPr>
          <p:cNvSpPr>
            <a:spLocks noGrp="1"/>
          </p:cNvSpPr>
          <p:nvPr>
            <p:ph type="dt" sz="half" idx="10"/>
          </p:nvPr>
        </p:nvSpPr>
        <p:spPr/>
        <p:txBody>
          <a:bodyPr/>
          <a:lstStyle/>
          <a:p>
            <a:fld id="{1F76A6CD-523D-4110-9A4C-7C1CA8A0F604}" type="datetimeFigureOut">
              <a:rPr lang="en-US" smtClean="0"/>
              <a:t>3/14/19</a:t>
            </a:fld>
            <a:endParaRPr lang="en-US"/>
          </a:p>
        </p:txBody>
      </p:sp>
      <p:sp>
        <p:nvSpPr>
          <p:cNvPr id="5" name="Footer Placeholder 4">
            <a:extLst>
              <a:ext uri="{FF2B5EF4-FFF2-40B4-BE49-F238E27FC236}">
                <a16:creationId xmlns:a16="http://schemas.microsoft.com/office/drawing/2014/main" id="{2125A794-0236-4C33-815A-F81591A074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48E8BD-5AE4-4735-B96B-C0A3D0BA0724}"/>
              </a:ext>
            </a:extLst>
          </p:cNvPr>
          <p:cNvSpPr>
            <a:spLocks noGrp="1"/>
          </p:cNvSpPr>
          <p:nvPr>
            <p:ph type="sldNum" sz="quarter" idx="12"/>
          </p:nvPr>
        </p:nvSpPr>
        <p:spPr/>
        <p:txBody>
          <a:bodyPr/>
          <a:lstStyle/>
          <a:p>
            <a:fld id="{63BCAAC6-1299-4629-970B-9ED5A06FDD57}" type="slidenum">
              <a:rPr lang="en-US" smtClean="0"/>
              <a:t>‹#›</a:t>
            </a:fld>
            <a:endParaRPr lang="en-US"/>
          </a:p>
        </p:txBody>
      </p:sp>
    </p:spTree>
    <p:extLst>
      <p:ext uri="{BB962C8B-B14F-4D97-AF65-F5344CB8AC3E}">
        <p14:creationId xmlns:p14="http://schemas.microsoft.com/office/powerpoint/2010/main" val="18573988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lvl1pPr algn="ctr" defTabSz="457200" rtl="0" fontAlgn="auto">
              <a:spcBef>
                <a:spcPct val="0"/>
              </a:spcBef>
              <a:spcAft>
                <a:spcPts val="0"/>
              </a:spcAft>
              <a:defRPr lang="en-US" sz="4000" kern="1200" cap="all" dirty="0">
                <a:solidFill>
                  <a:schemeClr val="bg2">
                    <a:lumMod val="50000"/>
                  </a:schemeClr>
                </a:solidFill>
                <a:latin typeface="Arial"/>
                <a:ea typeface="+mj-ea"/>
                <a:cs typeface="Arial"/>
              </a:defRPr>
            </a:lvl1pPr>
          </a:lstStyle>
          <a:p>
            <a:r>
              <a:rPr lang="en-AU" dirty="0"/>
              <a:t>Click to edit Master title style</a:t>
            </a:r>
            <a:endParaRPr lang="en-US"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a:t>Click to edit Master subtitle style</a:t>
            </a:r>
            <a:endParaRPr lang="en-US"/>
          </a:p>
        </p:txBody>
      </p:sp>
    </p:spTree>
    <p:extLst>
      <p:ext uri="{BB962C8B-B14F-4D97-AF65-F5344CB8AC3E}">
        <p14:creationId xmlns:p14="http://schemas.microsoft.com/office/powerpoint/2010/main" val="37525477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87374"/>
            <a:ext cx="10972800" cy="884238"/>
          </a:xfrm>
        </p:spPr>
        <p:txBody>
          <a:bodyPr/>
          <a:lstStyle>
            <a:lvl1pPr algn="ctr" defTabSz="457200" rtl="0" fontAlgn="auto">
              <a:spcBef>
                <a:spcPct val="0"/>
              </a:spcBef>
              <a:spcAft>
                <a:spcPts val="0"/>
              </a:spcAft>
              <a:defRPr lang="en-US" sz="4000" kern="1200" cap="all" dirty="0">
                <a:solidFill>
                  <a:schemeClr val="bg2">
                    <a:lumMod val="50000"/>
                  </a:schemeClr>
                </a:solidFill>
                <a:latin typeface="Arial"/>
                <a:ea typeface="+mj-ea"/>
                <a:cs typeface="Arial"/>
              </a:defRPr>
            </a:lvl1pPr>
          </a:lstStyle>
          <a:p>
            <a:r>
              <a:rPr lang="en-AU" dirty="0"/>
              <a:t>Click to edit Master title style</a:t>
            </a:r>
            <a:endParaRPr lang="en-US" dirty="0"/>
          </a:p>
        </p:txBody>
      </p:sp>
      <p:sp>
        <p:nvSpPr>
          <p:cNvPr id="3" name="Content Placeholder 2"/>
          <p:cNvSpPr>
            <a:spLocks noGrp="1"/>
          </p:cNvSpPr>
          <p:nvPr>
            <p:ph idx="1"/>
          </p:nvPr>
        </p:nvSpPr>
        <p:spPr/>
        <p:txBody>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Tree>
    <p:extLst>
      <p:ext uri="{BB962C8B-B14F-4D97-AF65-F5344CB8AC3E}">
        <p14:creationId xmlns:p14="http://schemas.microsoft.com/office/powerpoint/2010/main" val="38631237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ctr" defTabSz="457200" rtl="0" fontAlgn="auto">
              <a:spcBef>
                <a:spcPct val="0"/>
              </a:spcBef>
              <a:spcAft>
                <a:spcPts val="0"/>
              </a:spcAft>
              <a:defRPr lang="en-US" sz="4000" kern="1200" cap="all" dirty="0">
                <a:solidFill>
                  <a:schemeClr val="bg2">
                    <a:lumMod val="50000"/>
                  </a:schemeClr>
                </a:solidFill>
                <a:latin typeface="Arial"/>
                <a:ea typeface="+mj-ea"/>
                <a:cs typeface="Arial"/>
              </a:defRPr>
            </a:lvl1pPr>
          </a:lstStyle>
          <a:p>
            <a:r>
              <a:rPr lang="en-AU" dirty="0"/>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AU"/>
              <a:t>Click to edit Master text styles</a:t>
            </a:r>
          </a:p>
        </p:txBody>
      </p:sp>
    </p:spTree>
    <p:extLst>
      <p:ext uri="{BB962C8B-B14F-4D97-AF65-F5344CB8AC3E}">
        <p14:creationId xmlns:p14="http://schemas.microsoft.com/office/powerpoint/2010/main" val="5374589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lang="en-US" sz="4000" kern="1200" cap="all" dirty="0">
                <a:solidFill>
                  <a:schemeClr val="bg2">
                    <a:lumMod val="50000"/>
                  </a:schemeClr>
                </a:solidFill>
                <a:latin typeface="Arial"/>
                <a:ea typeface="+mj-ea"/>
                <a:cs typeface="Arial"/>
              </a:defRPr>
            </a:lvl1pPr>
          </a:lstStyle>
          <a:p>
            <a:r>
              <a:rPr lang="en-AU" dirty="0"/>
              <a:t>Click to edit Master title style</a:t>
            </a:r>
            <a:endParaRPr lang="en-US" dirty="0"/>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Tree>
    <p:extLst>
      <p:ext uri="{BB962C8B-B14F-4D97-AF65-F5344CB8AC3E}">
        <p14:creationId xmlns:p14="http://schemas.microsoft.com/office/powerpoint/2010/main" val="39307137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defTabSz="457200" rtl="0" fontAlgn="base">
              <a:spcBef>
                <a:spcPct val="0"/>
              </a:spcBef>
              <a:spcAft>
                <a:spcPct val="0"/>
              </a:spcAft>
              <a:defRPr lang="en-US" sz="4000" kern="1200" cap="all" dirty="0">
                <a:solidFill>
                  <a:schemeClr val="bg2">
                    <a:lumMod val="50000"/>
                  </a:schemeClr>
                </a:solidFill>
                <a:latin typeface="Arial"/>
                <a:ea typeface="+mj-ea"/>
                <a:cs typeface="Arial"/>
              </a:defRPr>
            </a:lvl1pPr>
          </a:lstStyle>
          <a:p>
            <a:r>
              <a:rPr lang="en-AU" dirty="0"/>
              <a:t>Click to edit Master title style</a:t>
            </a:r>
            <a:endParaRPr lang="en-US" dirty="0"/>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Tree>
    <p:extLst>
      <p:ext uri="{BB962C8B-B14F-4D97-AF65-F5344CB8AC3E}">
        <p14:creationId xmlns:p14="http://schemas.microsoft.com/office/powerpoint/2010/main" val="23127634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Date Placeholder 2">
            <a:extLst>
              <a:ext uri="{FF2B5EF4-FFF2-40B4-BE49-F238E27FC236}">
                <a16:creationId xmlns:a16="http://schemas.microsoft.com/office/drawing/2014/main" id="{9739F153-838C-4EA9-82AB-9D511FC7E1ED}"/>
              </a:ext>
            </a:extLst>
          </p:cNvPr>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419B819C-296C-41F7-8C64-76BA741EBD70}" type="datetimeFigureOut">
              <a:rPr lang="en-US" altLang="en-US"/>
              <a:pPr>
                <a:defRPr/>
              </a:pPr>
              <a:t>3/14/19</a:t>
            </a:fld>
            <a:endParaRPr lang="en-US" altLang="en-US" dirty="0"/>
          </a:p>
        </p:txBody>
      </p:sp>
      <p:sp>
        <p:nvSpPr>
          <p:cNvPr id="4" name="Footer Placeholder 3">
            <a:extLst>
              <a:ext uri="{FF2B5EF4-FFF2-40B4-BE49-F238E27FC236}">
                <a16:creationId xmlns:a16="http://schemas.microsoft.com/office/drawing/2014/main" id="{0C9DC222-B499-4930-B0C0-B0716BE719DE}"/>
              </a:ext>
            </a:extLst>
          </p:cNvPr>
          <p:cNvSpPr>
            <a:spLocks noGrp="1"/>
          </p:cNvSpPr>
          <p:nvPr>
            <p:ph type="ftr" sz="quarter" idx="11"/>
          </p:nvPr>
        </p:nvSpPr>
        <p:spPr>
          <a:xfrm>
            <a:off x="4165600" y="6356351"/>
            <a:ext cx="38608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5" name="Slide Number Placeholder 4">
            <a:extLst>
              <a:ext uri="{FF2B5EF4-FFF2-40B4-BE49-F238E27FC236}">
                <a16:creationId xmlns:a16="http://schemas.microsoft.com/office/drawing/2014/main" id="{DCDE85C2-16E1-4F8B-9975-7E6EF936D0D1}"/>
              </a:ext>
            </a:extLst>
          </p:cNvPr>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A2213201-AE2B-42BE-B506-BCC54D3C1598}" type="slidenum">
              <a:rPr lang="en-US" altLang="en-US"/>
              <a:pPr/>
              <a:t>‹#›</a:t>
            </a:fld>
            <a:endParaRPr lang="en-US" altLang="en-US"/>
          </a:p>
        </p:txBody>
      </p:sp>
    </p:spTree>
    <p:extLst>
      <p:ext uri="{BB962C8B-B14F-4D97-AF65-F5344CB8AC3E}">
        <p14:creationId xmlns:p14="http://schemas.microsoft.com/office/powerpoint/2010/main" val="23231972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16A7F8E-106E-44BD-BD3D-7AA5E2EBE722}"/>
              </a:ext>
            </a:extLst>
          </p:cNvPr>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BB927DF9-EFAD-4D38-8E6C-478700AEC02C}" type="datetimeFigureOut">
              <a:rPr lang="en-US" altLang="en-US"/>
              <a:pPr>
                <a:defRPr/>
              </a:pPr>
              <a:t>3/14/19</a:t>
            </a:fld>
            <a:endParaRPr lang="en-US" altLang="en-US" dirty="0"/>
          </a:p>
        </p:txBody>
      </p:sp>
      <p:sp>
        <p:nvSpPr>
          <p:cNvPr id="3" name="Footer Placeholder 2">
            <a:extLst>
              <a:ext uri="{FF2B5EF4-FFF2-40B4-BE49-F238E27FC236}">
                <a16:creationId xmlns:a16="http://schemas.microsoft.com/office/drawing/2014/main" id="{366B5D46-405A-4AEC-958D-908F42E168A5}"/>
              </a:ext>
            </a:extLst>
          </p:cNvPr>
          <p:cNvSpPr>
            <a:spLocks noGrp="1"/>
          </p:cNvSpPr>
          <p:nvPr>
            <p:ph type="ftr" sz="quarter" idx="11"/>
          </p:nvPr>
        </p:nvSpPr>
        <p:spPr>
          <a:xfrm>
            <a:off x="4165600" y="6356351"/>
            <a:ext cx="38608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4" name="Slide Number Placeholder 3">
            <a:extLst>
              <a:ext uri="{FF2B5EF4-FFF2-40B4-BE49-F238E27FC236}">
                <a16:creationId xmlns:a16="http://schemas.microsoft.com/office/drawing/2014/main" id="{85ED07B3-9F10-4545-A3AF-8BD4B9A0BC97}"/>
              </a:ext>
            </a:extLst>
          </p:cNvPr>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91F968D0-B292-4A5A-B72E-4A14EBB365A9}" type="slidenum">
              <a:rPr lang="en-US" altLang="en-US"/>
              <a:pPr/>
              <a:t>‹#›</a:t>
            </a:fld>
            <a:endParaRPr lang="en-US" altLang="en-US"/>
          </a:p>
        </p:txBody>
      </p:sp>
    </p:spTree>
    <p:extLst>
      <p:ext uri="{BB962C8B-B14F-4D97-AF65-F5344CB8AC3E}">
        <p14:creationId xmlns:p14="http://schemas.microsoft.com/office/powerpoint/2010/main" val="17281954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AU"/>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sp>
        <p:nvSpPr>
          <p:cNvPr id="5" name="Date Placeholder 4">
            <a:extLst>
              <a:ext uri="{FF2B5EF4-FFF2-40B4-BE49-F238E27FC236}">
                <a16:creationId xmlns:a16="http://schemas.microsoft.com/office/drawing/2014/main" id="{AE13445A-8488-4E17-97EE-2EFB6923D6BB}"/>
              </a:ext>
            </a:extLst>
          </p:cNvPr>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4634CC85-E7E4-433A-9138-8E1964257ECC}" type="datetimeFigureOut">
              <a:rPr lang="en-US" altLang="en-US"/>
              <a:pPr>
                <a:defRPr/>
              </a:pPr>
              <a:t>3/14/19</a:t>
            </a:fld>
            <a:endParaRPr lang="en-US" altLang="en-US" dirty="0"/>
          </a:p>
        </p:txBody>
      </p:sp>
      <p:sp>
        <p:nvSpPr>
          <p:cNvPr id="6" name="Footer Placeholder 5">
            <a:extLst>
              <a:ext uri="{FF2B5EF4-FFF2-40B4-BE49-F238E27FC236}">
                <a16:creationId xmlns:a16="http://schemas.microsoft.com/office/drawing/2014/main" id="{DA489062-92EF-49B1-88AF-3DB57B6FDA54}"/>
              </a:ext>
            </a:extLst>
          </p:cNvPr>
          <p:cNvSpPr>
            <a:spLocks noGrp="1"/>
          </p:cNvSpPr>
          <p:nvPr>
            <p:ph type="ftr" sz="quarter" idx="11"/>
          </p:nvPr>
        </p:nvSpPr>
        <p:spPr>
          <a:xfrm>
            <a:off x="4165600" y="6356351"/>
            <a:ext cx="38608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a:extLst>
              <a:ext uri="{FF2B5EF4-FFF2-40B4-BE49-F238E27FC236}">
                <a16:creationId xmlns:a16="http://schemas.microsoft.com/office/drawing/2014/main" id="{5B7A74E8-708B-4D85-8F55-CAE7B1D91E4E}"/>
              </a:ext>
            </a:extLst>
          </p:cNvPr>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A4B6D051-79FC-4C20-9234-D569D26E7A11}" type="slidenum">
              <a:rPr lang="en-US" altLang="en-US"/>
              <a:pPr/>
              <a:t>‹#›</a:t>
            </a:fld>
            <a:endParaRPr lang="en-US" altLang="en-US"/>
          </a:p>
        </p:txBody>
      </p:sp>
    </p:spTree>
    <p:extLst>
      <p:ext uri="{BB962C8B-B14F-4D97-AF65-F5344CB8AC3E}">
        <p14:creationId xmlns:p14="http://schemas.microsoft.com/office/powerpoint/2010/main" val="11803929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AU"/>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sp>
        <p:nvSpPr>
          <p:cNvPr id="5" name="Date Placeholder 4">
            <a:extLst>
              <a:ext uri="{FF2B5EF4-FFF2-40B4-BE49-F238E27FC236}">
                <a16:creationId xmlns:a16="http://schemas.microsoft.com/office/drawing/2014/main" id="{2A9F2B3A-1922-4361-9F67-E6363A8A9D08}"/>
              </a:ext>
            </a:extLst>
          </p:cNvPr>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DACF2396-F74E-4EDC-B6A7-9E43C7DA3218}" type="datetimeFigureOut">
              <a:rPr lang="en-US" altLang="en-US"/>
              <a:pPr>
                <a:defRPr/>
              </a:pPr>
              <a:t>3/14/19</a:t>
            </a:fld>
            <a:endParaRPr lang="en-US" altLang="en-US" dirty="0"/>
          </a:p>
        </p:txBody>
      </p:sp>
      <p:sp>
        <p:nvSpPr>
          <p:cNvPr id="6" name="Footer Placeholder 5">
            <a:extLst>
              <a:ext uri="{FF2B5EF4-FFF2-40B4-BE49-F238E27FC236}">
                <a16:creationId xmlns:a16="http://schemas.microsoft.com/office/drawing/2014/main" id="{BE3F1351-2CD5-4595-892B-DF5482F1A8CD}"/>
              </a:ext>
            </a:extLst>
          </p:cNvPr>
          <p:cNvSpPr>
            <a:spLocks noGrp="1"/>
          </p:cNvSpPr>
          <p:nvPr>
            <p:ph type="ftr" sz="quarter" idx="11"/>
          </p:nvPr>
        </p:nvSpPr>
        <p:spPr>
          <a:xfrm>
            <a:off x="4165600" y="6356351"/>
            <a:ext cx="38608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a:extLst>
              <a:ext uri="{FF2B5EF4-FFF2-40B4-BE49-F238E27FC236}">
                <a16:creationId xmlns:a16="http://schemas.microsoft.com/office/drawing/2014/main" id="{6B220A7C-3386-4081-81FC-C533783B3BDF}"/>
              </a:ext>
            </a:extLst>
          </p:cNvPr>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9577B933-134C-4913-9B93-0C54476915A8}" type="slidenum">
              <a:rPr lang="en-US" altLang="en-US"/>
              <a:pPr/>
              <a:t>‹#›</a:t>
            </a:fld>
            <a:endParaRPr lang="en-US" altLang="en-US"/>
          </a:p>
        </p:txBody>
      </p:sp>
    </p:spTree>
    <p:extLst>
      <p:ext uri="{BB962C8B-B14F-4D97-AF65-F5344CB8AC3E}">
        <p14:creationId xmlns:p14="http://schemas.microsoft.com/office/powerpoint/2010/main" val="4103486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Date Placeholder 3">
            <a:extLst>
              <a:ext uri="{FF2B5EF4-FFF2-40B4-BE49-F238E27FC236}">
                <a16:creationId xmlns:a16="http://schemas.microsoft.com/office/drawing/2014/main" id="{18F46582-DC35-4BB5-825E-ABB45484E3B2}"/>
              </a:ext>
            </a:extLst>
          </p:cNvPr>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560B4716-71F4-4204-9FA8-53F7D585FE3E}" type="datetimeFigureOut">
              <a:rPr lang="en-US" altLang="en-US"/>
              <a:pPr>
                <a:defRPr/>
              </a:pPr>
              <a:t>3/14/19</a:t>
            </a:fld>
            <a:endParaRPr lang="en-US" altLang="en-US" dirty="0"/>
          </a:p>
        </p:txBody>
      </p:sp>
      <p:sp>
        <p:nvSpPr>
          <p:cNvPr id="5" name="Footer Placeholder 4">
            <a:extLst>
              <a:ext uri="{FF2B5EF4-FFF2-40B4-BE49-F238E27FC236}">
                <a16:creationId xmlns:a16="http://schemas.microsoft.com/office/drawing/2014/main" id="{15AE44B4-45A4-45D9-94AA-A79C78E36D9D}"/>
              </a:ext>
            </a:extLst>
          </p:cNvPr>
          <p:cNvSpPr>
            <a:spLocks noGrp="1"/>
          </p:cNvSpPr>
          <p:nvPr>
            <p:ph type="ftr" sz="quarter" idx="11"/>
          </p:nvPr>
        </p:nvSpPr>
        <p:spPr>
          <a:xfrm>
            <a:off x="4165600" y="6356351"/>
            <a:ext cx="38608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a:extLst>
              <a:ext uri="{FF2B5EF4-FFF2-40B4-BE49-F238E27FC236}">
                <a16:creationId xmlns:a16="http://schemas.microsoft.com/office/drawing/2014/main" id="{4E8B800F-EA86-44CF-BE14-2FFD2CDC58AE}"/>
              </a:ext>
            </a:extLst>
          </p:cNvPr>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DD504BFB-806F-46AD-AA9B-2FE5928A97C8}" type="slidenum">
              <a:rPr lang="en-US" altLang="en-US"/>
              <a:pPr/>
              <a:t>‹#›</a:t>
            </a:fld>
            <a:endParaRPr lang="en-US" altLang="en-US"/>
          </a:p>
        </p:txBody>
      </p:sp>
    </p:spTree>
    <p:extLst>
      <p:ext uri="{BB962C8B-B14F-4D97-AF65-F5344CB8AC3E}">
        <p14:creationId xmlns:p14="http://schemas.microsoft.com/office/powerpoint/2010/main" val="26033724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AU"/>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Date Placeholder 3">
            <a:extLst>
              <a:ext uri="{FF2B5EF4-FFF2-40B4-BE49-F238E27FC236}">
                <a16:creationId xmlns:a16="http://schemas.microsoft.com/office/drawing/2014/main" id="{57499F8A-C993-4816-A216-AFCD0E0A86B6}"/>
              </a:ext>
            </a:extLst>
          </p:cNvPr>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76126FF6-8FD4-4A74-8E8F-FDE747D9924F}" type="datetimeFigureOut">
              <a:rPr lang="en-US" altLang="en-US"/>
              <a:pPr>
                <a:defRPr/>
              </a:pPr>
              <a:t>3/14/19</a:t>
            </a:fld>
            <a:endParaRPr lang="en-US" altLang="en-US" dirty="0"/>
          </a:p>
        </p:txBody>
      </p:sp>
      <p:sp>
        <p:nvSpPr>
          <p:cNvPr id="5" name="Footer Placeholder 4">
            <a:extLst>
              <a:ext uri="{FF2B5EF4-FFF2-40B4-BE49-F238E27FC236}">
                <a16:creationId xmlns:a16="http://schemas.microsoft.com/office/drawing/2014/main" id="{A165CE1C-7DDF-4631-BA83-82E096AD4373}"/>
              </a:ext>
            </a:extLst>
          </p:cNvPr>
          <p:cNvSpPr>
            <a:spLocks noGrp="1"/>
          </p:cNvSpPr>
          <p:nvPr>
            <p:ph type="ftr" sz="quarter" idx="11"/>
          </p:nvPr>
        </p:nvSpPr>
        <p:spPr>
          <a:xfrm>
            <a:off x="4165600" y="6356351"/>
            <a:ext cx="38608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a:extLst>
              <a:ext uri="{FF2B5EF4-FFF2-40B4-BE49-F238E27FC236}">
                <a16:creationId xmlns:a16="http://schemas.microsoft.com/office/drawing/2014/main" id="{D96375AA-7908-43DB-B428-22F166F4C596}"/>
              </a:ext>
            </a:extLst>
          </p:cNvPr>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F698B639-C3A1-415D-8D82-8F73FC3B5A7A}" type="slidenum">
              <a:rPr lang="en-US" altLang="en-US"/>
              <a:pPr/>
              <a:t>‹#›</a:t>
            </a:fld>
            <a:endParaRPr lang="en-US" altLang="en-US"/>
          </a:p>
        </p:txBody>
      </p:sp>
    </p:spTree>
    <p:extLst>
      <p:ext uri="{BB962C8B-B14F-4D97-AF65-F5344CB8AC3E}">
        <p14:creationId xmlns:p14="http://schemas.microsoft.com/office/powerpoint/2010/main" val="1035243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3C56291-534C-413A-8334-0D966CEF4B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0DD2D7E-AAEA-4EE9-8B4B-B147A63A6BE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540E48-43D7-435D-BC09-1BF88E8F717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76A6CD-523D-4110-9A4C-7C1CA8A0F604}" type="datetimeFigureOut">
              <a:rPr lang="en-US" smtClean="0"/>
              <a:t>3/14/19</a:t>
            </a:fld>
            <a:endParaRPr lang="en-US"/>
          </a:p>
        </p:txBody>
      </p:sp>
      <p:sp>
        <p:nvSpPr>
          <p:cNvPr id="5" name="Footer Placeholder 4">
            <a:extLst>
              <a:ext uri="{FF2B5EF4-FFF2-40B4-BE49-F238E27FC236}">
                <a16:creationId xmlns:a16="http://schemas.microsoft.com/office/drawing/2014/main" id="{2A917DC6-541E-4183-8BA3-8967411DA31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5B3F12F-D877-414B-9B76-6CCF8F7B53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BCAAC6-1299-4629-970B-9ED5A06FDD57}" type="slidenum">
              <a:rPr lang="en-US" smtClean="0"/>
              <a:t>‹#›</a:t>
            </a:fld>
            <a:endParaRPr lang="en-US"/>
          </a:p>
        </p:txBody>
      </p:sp>
    </p:spTree>
    <p:extLst>
      <p:ext uri="{BB962C8B-B14F-4D97-AF65-F5344CB8AC3E}">
        <p14:creationId xmlns:p14="http://schemas.microsoft.com/office/powerpoint/2010/main" val="29425868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987A68B-0060-4A20-A70B-8F55C3C93D10}"/>
              </a:ext>
            </a:extLst>
          </p:cNvPr>
          <p:cNvSpPr>
            <a:spLocks noGrp="1"/>
          </p:cNvSpPr>
          <p:nvPr>
            <p:ph type="title"/>
          </p:nvPr>
        </p:nvSpPr>
        <p:spPr>
          <a:xfrm>
            <a:off x="812800" y="609600"/>
            <a:ext cx="10668000" cy="1219200"/>
          </a:xfrm>
          <a:prstGeom prst="rect">
            <a:avLst/>
          </a:prstGeom>
        </p:spPr>
        <p:txBody>
          <a:bodyPr vert="horz" lIns="91440" tIns="45720" rIns="91440" bIns="45720" rtlCol="0" anchor="ctr">
            <a:noAutofit/>
          </a:bodyPr>
          <a:lstStyle/>
          <a:p>
            <a:endParaRPr lang="en-US" dirty="0"/>
          </a:p>
        </p:txBody>
      </p:sp>
      <p:sp>
        <p:nvSpPr>
          <p:cNvPr id="1027" name="Text Placeholder 2">
            <a:extLst>
              <a:ext uri="{FF2B5EF4-FFF2-40B4-BE49-F238E27FC236}">
                <a16:creationId xmlns:a16="http://schemas.microsoft.com/office/drawing/2014/main" id="{668DC862-828E-40FB-BD4A-820C8F7A121C}"/>
              </a:ext>
            </a:extLst>
          </p:cNvPr>
          <p:cNvSpPr>
            <a:spLocks noGrp="1"/>
          </p:cNvSpPr>
          <p:nvPr>
            <p:ph type="body" idx="1"/>
          </p:nvPr>
        </p:nvSpPr>
        <p:spPr bwMode="auto">
          <a:xfrm>
            <a:off x="812800" y="2057401"/>
            <a:ext cx="10668000" cy="429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AU" altLang="en-US"/>
              <a:t>Click to edit Master text styles</a:t>
            </a:r>
          </a:p>
          <a:p>
            <a:pPr lvl="1"/>
            <a:r>
              <a:rPr lang="en-AU" altLang="en-US"/>
              <a:t>SecondClick to edit Master title style</a:t>
            </a:r>
            <a:endParaRPr lang="en-US" altLang="en-US"/>
          </a:p>
          <a:p>
            <a:pPr lvl="1"/>
            <a:r>
              <a:rPr lang="en-AU" altLang="en-US"/>
              <a:t> level</a:t>
            </a:r>
          </a:p>
          <a:p>
            <a:pPr lvl="2"/>
            <a:r>
              <a:rPr lang="en-AU" altLang="en-US"/>
              <a:t>Third level</a:t>
            </a:r>
          </a:p>
          <a:p>
            <a:pPr lvl="3"/>
            <a:r>
              <a:rPr lang="en-AU" altLang="en-US"/>
              <a:t>Fourth level</a:t>
            </a:r>
          </a:p>
          <a:p>
            <a:pPr lvl="4"/>
            <a:r>
              <a:rPr lang="en-AU" altLang="en-US"/>
              <a:t>Fifth level</a:t>
            </a:r>
            <a:endParaRPr lang="en-US" altLang="en-US"/>
          </a:p>
        </p:txBody>
      </p:sp>
    </p:spTree>
    <p:extLst>
      <p:ext uri="{BB962C8B-B14F-4D97-AF65-F5344CB8AC3E}">
        <p14:creationId xmlns:p14="http://schemas.microsoft.com/office/powerpoint/2010/main" val="20554687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0" fontAlgn="base" hangingPunct="0">
        <a:spcBef>
          <a:spcPct val="0"/>
        </a:spcBef>
        <a:spcAft>
          <a:spcPct val="0"/>
        </a:spcAft>
        <a:defRPr sz="4000" kern="1200" cap="all">
          <a:solidFill>
            <a:schemeClr val="tx1"/>
          </a:solidFill>
          <a:latin typeface="Arial"/>
          <a:ea typeface="MS PGothic" pitchFamily="34" charset="-128"/>
          <a:cs typeface="Arial"/>
        </a:defRPr>
      </a:lvl1pPr>
      <a:lvl2pPr algn="ctr" defTabSz="457200" rtl="0" eaLnBrk="0" fontAlgn="base" hangingPunct="0">
        <a:spcBef>
          <a:spcPct val="0"/>
        </a:spcBef>
        <a:spcAft>
          <a:spcPct val="0"/>
        </a:spcAft>
        <a:defRPr sz="4000">
          <a:solidFill>
            <a:schemeClr val="tx1"/>
          </a:solidFill>
          <a:latin typeface="Arial" pitchFamily="34" charset="0"/>
          <a:ea typeface="MS PGothic" pitchFamily="34" charset="-128"/>
          <a:cs typeface="Arial" charset="0"/>
        </a:defRPr>
      </a:lvl2pPr>
      <a:lvl3pPr algn="ctr" defTabSz="457200" rtl="0" eaLnBrk="0" fontAlgn="base" hangingPunct="0">
        <a:spcBef>
          <a:spcPct val="0"/>
        </a:spcBef>
        <a:spcAft>
          <a:spcPct val="0"/>
        </a:spcAft>
        <a:defRPr sz="4000">
          <a:solidFill>
            <a:schemeClr val="tx1"/>
          </a:solidFill>
          <a:latin typeface="Arial" pitchFamily="34" charset="0"/>
          <a:ea typeface="MS PGothic" pitchFamily="34" charset="-128"/>
          <a:cs typeface="Arial" charset="0"/>
        </a:defRPr>
      </a:lvl3pPr>
      <a:lvl4pPr algn="ctr" defTabSz="457200" rtl="0" eaLnBrk="0" fontAlgn="base" hangingPunct="0">
        <a:spcBef>
          <a:spcPct val="0"/>
        </a:spcBef>
        <a:spcAft>
          <a:spcPct val="0"/>
        </a:spcAft>
        <a:defRPr sz="4000">
          <a:solidFill>
            <a:schemeClr val="tx1"/>
          </a:solidFill>
          <a:latin typeface="Arial" pitchFamily="34" charset="0"/>
          <a:ea typeface="MS PGothic" pitchFamily="34" charset="-128"/>
          <a:cs typeface="Arial" charset="0"/>
        </a:defRPr>
      </a:lvl4pPr>
      <a:lvl5pPr algn="ctr" defTabSz="457200" rtl="0" eaLnBrk="0" fontAlgn="base" hangingPunct="0">
        <a:spcBef>
          <a:spcPct val="0"/>
        </a:spcBef>
        <a:spcAft>
          <a:spcPct val="0"/>
        </a:spcAft>
        <a:defRPr sz="4000">
          <a:solidFill>
            <a:schemeClr val="tx1"/>
          </a:solidFill>
          <a:latin typeface="Arial" pitchFamily="34" charset="0"/>
          <a:ea typeface="MS PGothic" pitchFamily="34" charset="-128"/>
          <a:cs typeface="Arial" charset="0"/>
        </a:defRPr>
      </a:lvl5pPr>
      <a:lvl6pPr marL="457200" algn="ctr" defTabSz="457200" rtl="0" fontAlgn="base">
        <a:spcBef>
          <a:spcPct val="0"/>
        </a:spcBef>
        <a:spcAft>
          <a:spcPct val="0"/>
        </a:spcAft>
        <a:defRPr sz="4000">
          <a:solidFill>
            <a:schemeClr val="tx1"/>
          </a:solidFill>
          <a:latin typeface="Arial" pitchFamily="34" charset="0"/>
          <a:ea typeface="ＭＳ Ｐゴシック" pitchFamily="1" charset="-128"/>
        </a:defRPr>
      </a:lvl6pPr>
      <a:lvl7pPr marL="914400" algn="ctr" defTabSz="457200" rtl="0" fontAlgn="base">
        <a:spcBef>
          <a:spcPct val="0"/>
        </a:spcBef>
        <a:spcAft>
          <a:spcPct val="0"/>
        </a:spcAft>
        <a:defRPr sz="4000">
          <a:solidFill>
            <a:schemeClr val="tx1"/>
          </a:solidFill>
          <a:latin typeface="Arial" pitchFamily="34" charset="0"/>
          <a:ea typeface="ＭＳ Ｐゴシック" pitchFamily="1" charset="-128"/>
        </a:defRPr>
      </a:lvl7pPr>
      <a:lvl8pPr marL="1371600" algn="ctr" defTabSz="457200" rtl="0" fontAlgn="base">
        <a:spcBef>
          <a:spcPct val="0"/>
        </a:spcBef>
        <a:spcAft>
          <a:spcPct val="0"/>
        </a:spcAft>
        <a:defRPr sz="4000">
          <a:solidFill>
            <a:schemeClr val="tx1"/>
          </a:solidFill>
          <a:latin typeface="Arial" pitchFamily="34" charset="0"/>
          <a:ea typeface="ＭＳ Ｐゴシック" pitchFamily="1" charset="-128"/>
        </a:defRPr>
      </a:lvl8pPr>
      <a:lvl9pPr marL="1828800" algn="ctr" defTabSz="457200" rtl="0" fontAlgn="base">
        <a:spcBef>
          <a:spcPct val="0"/>
        </a:spcBef>
        <a:spcAft>
          <a:spcPct val="0"/>
        </a:spcAft>
        <a:defRPr sz="4000">
          <a:solidFill>
            <a:schemeClr val="tx1"/>
          </a:solidFill>
          <a:latin typeface="Arial" pitchFamily="34" charset="0"/>
          <a:ea typeface="ＭＳ Ｐゴシック" pitchFamily="1" charset="-128"/>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Arial"/>
          <a:ea typeface="MS PGothic" pitchFamily="34" charset="-128"/>
          <a:cs typeface="Arial"/>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Arial"/>
          <a:ea typeface="MS PGothic" pitchFamily="34" charset="-128"/>
          <a:cs typeface="Arial"/>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Arial"/>
          <a:ea typeface="MS PGothic" pitchFamily="34" charset="-128"/>
          <a:cs typeface="Arial"/>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MS PGothic" pitchFamily="34" charset="-128"/>
          <a:cs typeface="Arial"/>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MS PGothic" pitchFamily="34"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3.xml"/><Relationship Id="rId1" Type="http://schemas.openxmlformats.org/officeDocument/2006/relationships/vmlDrawing" Target="../drawings/vmlDrawing1.vml"/><Relationship Id="rId4" Type="http://schemas.openxmlformats.org/officeDocument/2006/relationships/image" Target="../media/image9.wmf"/></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3.xml"/><Relationship Id="rId1" Type="http://schemas.openxmlformats.org/officeDocument/2006/relationships/vmlDrawing" Target="../drawings/vmlDrawing2.vml"/><Relationship Id="rId4" Type="http://schemas.openxmlformats.org/officeDocument/2006/relationships/image" Target="../media/image10.w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2E07F-F6DE-40E0-8B1A-8A1119A057EA}"/>
              </a:ext>
            </a:extLst>
          </p:cNvPr>
          <p:cNvSpPr>
            <a:spLocks noGrp="1"/>
          </p:cNvSpPr>
          <p:nvPr>
            <p:ph type="ctrTitle"/>
          </p:nvPr>
        </p:nvSpPr>
        <p:spPr/>
        <p:txBody>
          <a:bodyPr/>
          <a:lstStyle/>
          <a:p>
            <a:r>
              <a:rPr lang="en-AU" b="1" dirty="0"/>
              <a:t>Lecture 3</a:t>
            </a:r>
            <a:endParaRPr lang="en-US" b="1" dirty="0"/>
          </a:p>
        </p:txBody>
      </p:sp>
    </p:spTree>
    <p:extLst>
      <p:ext uri="{BB962C8B-B14F-4D97-AF65-F5344CB8AC3E}">
        <p14:creationId xmlns:p14="http://schemas.microsoft.com/office/powerpoint/2010/main" val="32116060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C8132-4F26-435B-8CD3-73DCA81B34CA}"/>
              </a:ext>
            </a:extLst>
          </p:cNvPr>
          <p:cNvSpPr>
            <a:spLocks noGrp="1"/>
          </p:cNvSpPr>
          <p:nvPr>
            <p:ph type="title"/>
          </p:nvPr>
        </p:nvSpPr>
        <p:spPr>
          <a:xfrm>
            <a:off x="1981200" y="687389"/>
            <a:ext cx="8229600" cy="884237"/>
          </a:xfrm>
        </p:spPr>
        <p:txBody>
          <a:bodyPr/>
          <a:lstStyle/>
          <a:p>
            <a:pPr>
              <a:defRPr/>
            </a:pPr>
            <a:r>
              <a:rPr lang="en-AU"/>
              <a:t>International Arbitrage</a:t>
            </a:r>
          </a:p>
        </p:txBody>
      </p:sp>
      <p:sp>
        <p:nvSpPr>
          <p:cNvPr id="3" name="Content Placeholder 2">
            <a:extLst>
              <a:ext uri="{FF2B5EF4-FFF2-40B4-BE49-F238E27FC236}">
                <a16:creationId xmlns:a16="http://schemas.microsoft.com/office/drawing/2014/main" id="{3DA4592E-3114-4DD2-866D-AC06D3672416}"/>
              </a:ext>
            </a:extLst>
          </p:cNvPr>
          <p:cNvSpPr>
            <a:spLocks noGrp="1"/>
          </p:cNvSpPr>
          <p:nvPr>
            <p:ph idx="1"/>
          </p:nvPr>
        </p:nvSpPr>
        <p:spPr/>
        <p:txBody>
          <a:bodyPr/>
          <a:lstStyle/>
          <a:p>
            <a:pPr marL="0" indent="0">
              <a:spcBef>
                <a:spcPts val="0"/>
              </a:spcBef>
              <a:spcAft>
                <a:spcPts val="1200"/>
              </a:spcAft>
              <a:buNone/>
              <a:defRPr/>
            </a:pPr>
            <a:r>
              <a:rPr lang="en-AU" sz="2400" dirty="0"/>
              <a:t>Defined as capitalising on a discrepancy in quoted prices by making a riskless profit</a:t>
            </a:r>
          </a:p>
          <a:p>
            <a:pPr marL="0" indent="0">
              <a:spcBef>
                <a:spcPts val="0"/>
              </a:spcBef>
              <a:spcAft>
                <a:spcPts val="1200"/>
              </a:spcAft>
              <a:buNone/>
              <a:defRPr/>
            </a:pPr>
            <a:r>
              <a:rPr lang="en-AU" sz="2400" dirty="0"/>
              <a:t>Arbitrage will cause prices to realign</a:t>
            </a:r>
          </a:p>
          <a:p>
            <a:pPr marL="0" indent="0">
              <a:buNone/>
              <a:defRPr/>
            </a:pPr>
            <a:r>
              <a:rPr lang="en-AU" sz="2400" dirty="0"/>
              <a:t>Three forms of arbitrage:</a:t>
            </a:r>
          </a:p>
          <a:p>
            <a:pPr marL="869950" lvl="1" indent="-412750">
              <a:buFont typeface="Wingdings" pitchFamily="2" charset="2"/>
              <a:buChar char="§"/>
              <a:defRPr/>
            </a:pPr>
            <a:r>
              <a:rPr lang="en-AU" sz="2000" dirty="0"/>
              <a:t>Locational arbitrage</a:t>
            </a:r>
          </a:p>
          <a:p>
            <a:pPr marL="869950" lvl="1" indent="-412750">
              <a:buFont typeface="Wingdings" pitchFamily="2" charset="2"/>
              <a:buChar char="§"/>
              <a:defRPr/>
            </a:pPr>
            <a:r>
              <a:rPr lang="en-AU" sz="2000" dirty="0"/>
              <a:t>Triangular arbitrage</a:t>
            </a:r>
          </a:p>
          <a:p>
            <a:pPr marL="869950" lvl="1" indent="-412750">
              <a:buFont typeface="Wingdings" pitchFamily="2" charset="2"/>
              <a:buChar char="§"/>
              <a:defRPr/>
            </a:pPr>
            <a:r>
              <a:rPr lang="en-AU" sz="2000" dirty="0"/>
              <a:t>Covered interest arbitrage.</a:t>
            </a:r>
          </a:p>
          <a:p>
            <a:pPr>
              <a:defRPr/>
            </a:pPr>
            <a:endParaRPr lang="en-AU" sz="2800" dirty="0"/>
          </a:p>
        </p:txBody>
      </p:sp>
    </p:spTree>
    <p:extLst>
      <p:ext uri="{BB962C8B-B14F-4D97-AF65-F5344CB8AC3E}">
        <p14:creationId xmlns:p14="http://schemas.microsoft.com/office/powerpoint/2010/main" val="600591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B676C1C-EAE2-4087-BC23-AD9DC412B987}"/>
              </a:ext>
            </a:extLst>
          </p:cNvPr>
          <p:cNvSpPr>
            <a:spLocks noGrp="1"/>
          </p:cNvSpPr>
          <p:nvPr>
            <p:ph idx="1"/>
          </p:nvPr>
        </p:nvSpPr>
        <p:spPr>
          <a:xfrm>
            <a:off x="1847850" y="1125538"/>
            <a:ext cx="8286750" cy="4679950"/>
          </a:xfrm>
        </p:spPr>
        <p:txBody>
          <a:bodyPr/>
          <a:lstStyle/>
          <a:p>
            <a:pPr marL="0" indent="0">
              <a:buNone/>
              <a:defRPr/>
            </a:pPr>
            <a:r>
              <a:rPr lang="en-AU" sz="2600" b="1" dirty="0">
                <a:solidFill>
                  <a:srgbClr val="0070C0"/>
                </a:solidFill>
              </a:rPr>
              <a:t>Locational Arbitrage</a:t>
            </a:r>
          </a:p>
          <a:p>
            <a:pPr algn="just">
              <a:buFont typeface="Wingdings" panose="05000000000000000000" pitchFamily="2" charset="2"/>
              <a:buChar char="§"/>
              <a:defRPr/>
            </a:pPr>
            <a:r>
              <a:rPr lang="en-AU" sz="2400" dirty="0"/>
              <a:t>Defined as the process of buying a currency at the location where it is priced cheap and immediately selling it at another location where it is priced higher</a:t>
            </a:r>
          </a:p>
          <a:p>
            <a:pPr algn="just">
              <a:buFont typeface="Wingdings" panose="05000000000000000000" pitchFamily="2" charset="2"/>
              <a:buChar char="§"/>
              <a:defRPr/>
            </a:pPr>
            <a:r>
              <a:rPr lang="en-AU" sz="2400" dirty="0">
                <a:solidFill>
                  <a:schemeClr val="tx2">
                    <a:lumMod val="60000"/>
                    <a:lumOff val="40000"/>
                  </a:schemeClr>
                </a:solidFill>
              </a:rPr>
              <a:t>Gains from locational arbitrage</a:t>
            </a:r>
            <a:r>
              <a:rPr lang="en-AU" sz="2400" dirty="0"/>
              <a:t> are based on the amount of money used and the size of the discrepancy</a:t>
            </a:r>
          </a:p>
          <a:p>
            <a:pPr algn="just">
              <a:buFont typeface="Wingdings" panose="05000000000000000000" pitchFamily="2" charset="2"/>
              <a:buChar char="§"/>
              <a:defRPr/>
            </a:pPr>
            <a:r>
              <a:rPr lang="en-AU" sz="2400" dirty="0">
                <a:solidFill>
                  <a:schemeClr val="tx2">
                    <a:lumMod val="60000"/>
                    <a:lumOff val="40000"/>
                  </a:schemeClr>
                </a:solidFill>
              </a:rPr>
              <a:t>Realignment due to locational arbitrage</a:t>
            </a:r>
            <a:r>
              <a:rPr lang="en-AU" sz="2400" dirty="0"/>
              <a:t> drives prices to adjust in different locations so as to eliminate discrepancies</a:t>
            </a:r>
          </a:p>
          <a:p>
            <a:pPr>
              <a:defRPr/>
            </a:pPr>
            <a:endParaRPr lang="en-AU" sz="2400" dirty="0"/>
          </a:p>
        </p:txBody>
      </p:sp>
      <p:sp>
        <p:nvSpPr>
          <p:cNvPr id="4" name="Title 1">
            <a:extLst>
              <a:ext uri="{FF2B5EF4-FFF2-40B4-BE49-F238E27FC236}">
                <a16:creationId xmlns:a16="http://schemas.microsoft.com/office/drawing/2014/main" id="{68776F1E-D818-422C-8684-AD1D7D9C840D}"/>
              </a:ext>
            </a:extLst>
          </p:cNvPr>
          <p:cNvSpPr>
            <a:spLocks noGrp="1"/>
          </p:cNvSpPr>
          <p:nvPr>
            <p:ph type="title"/>
          </p:nvPr>
        </p:nvSpPr>
        <p:spPr>
          <a:xfrm>
            <a:off x="1981200" y="260351"/>
            <a:ext cx="8229600" cy="576263"/>
          </a:xfrm>
        </p:spPr>
        <p:txBody>
          <a:bodyPr>
            <a:normAutofit fontScale="90000"/>
          </a:bodyPr>
          <a:lstStyle/>
          <a:p>
            <a:pPr>
              <a:defRPr/>
            </a:pPr>
            <a:r>
              <a:rPr lang="en-AU"/>
              <a:t>International Arbitrage</a:t>
            </a:r>
          </a:p>
        </p:txBody>
      </p:sp>
    </p:spTree>
    <p:extLst>
      <p:ext uri="{BB962C8B-B14F-4D97-AF65-F5344CB8AC3E}">
        <p14:creationId xmlns:p14="http://schemas.microsoft.com/office/powerpoint/2010/main" val="36576127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3E87451-A0AB-4E27-B191-91DA833B35C3}"/>
              </a:ext>
            </a:extLst>
          </p:cNvPr>
          <p:cNvSpPr>
            <a:spLocks noGrp="1"/>
          </p:cNvSpPr>
          <p:nvPr>
            <p:ph type="title"/>
          </p:nvPr>
        </p:nvSpPr>
        <p:spPr>
          <a:xfrm>
            <a:off x="1981200" y="687389"/>
            <a:ext cx="8229600" cy="884237"/>
          </a:xfrm>
        </p:spPr>
        <p:txBody>
          <a:bodyPr/>
          <a:lstStyle/>
          <a:p>
            <a:pPr>
              <a:defRPr/>
            </a:pPr>
            <a:r>
              <a:rPr lang="en-AU" sz="2400" dirty="0"/>
              <a:t>Currency Quotes for Locational Arbitrage Example</a:t>
            </a:r>
          </a:p>
        </p:txBody>
      </p:sp>
      <p:pic>
        <p:nvPicPr>
          <p:cNvPr id="11267" name="Content Placeholder 2">
            <a:extLst>
              <a:ext uri="{FF2B5EF4-FFF2-40B4-BE49-F238E27FC236}">
                <a16:creationId xmlns:a16="http://schemas.microsoft.com/office/drawing/2014/main" id="{D2CF90B8-B30E-4F70-9E9D-74300A930128}"/>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133600" y="3560764"/>
            <a:ext cx="8001000" cy="1290637"/>
          </a:xfrm>
        </p:spPr>
      </p:pic>
    </p:spTree>
    <p:extLst>
      <p:ext uri="{BB962C8B-B14F-4D97-AF65-F5344CB8AC3E}">
        <p14:creationId xmlns:p14="http://schemas.microsoft.com/office/powerpoint/2010/main" val="40398307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2115C8C-6087-4E17-B903-2C0D0A772696}"/>
              </a:ext>
            </a:extLst>
          </p:cNvPr>
          <p:cNvSpPr>
            <a:spLocks noGrp="1"/>
          </p:cNvSpPr>
          <p:nvPr>
            <p:ph type="title"/>
          </p:nvPr>
        </p:nvSpPr>
        <p:spPr>
          <a:xfrm>
            <a:off x="1981200" y="687389"/>
            <a:ext cx="8229600" cy="884237"/>
          </a:xfrm>
        </p:spPr>
        <p:txBody>
          <a:bodyPr/>
          <a:lstStyle/>
          <a:p>
            <a:pPr>
              <a:defRPr/>
            </a:pPr>
            <a:r>
              <a:rPr lang="en-AU" sz="2400" dirty="0"/>
              <a:t>Locational Arbitrage</a:t>
            </a:r>
          </a:p>
        </p:txBody>
      </p:sp>
      <p:pic>
        <p:nvPicPr>
          <p:cNvPr id="12291" name="Content Placeholder 2">
            <a:extLst>
              <a:ext uri="{FF2B5EF4-FFF2-40B4-BE49-F238E27FC236}">
                <a16:creationId xmlns:a16="http://schemas.microsoft.com/office/drawing/2014/main" id="{5FF7F35D-3DD0-4E04-851F-D0E9F6CA97AD}"/>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873376" y="1773238"/>
            <a:ext cx="6507163" cy="4297362"/>
          </a:xfrm>
        </p:spPr>
      </p:pic>
    </p:spTree>
    <p:extLst>
      <p:ext uri="{BB962C8B-B14F-4D97-AF65-F5344CB8AC3E}">
        <p14:creationId xmlns:p14="http://schemas.microsoft.com/office/powerpoint/2010/main" val="16052692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B9AEE-8542-4058-A279-578B42FDC7A5}"/>
              </a:ext>
            </a:extLst>
          </p:cNvPr>
          <p:cNvSpPr>
            <a:spLocks noGrp="1"/>
          </p:cNvSpPr>
          <p:nvPr>
            <p:ph type="title"/>
          </p:nvPr>
        </p:nvSpPr>
        <p:spPr>
          <a:xfrm>
            <a:off x="1981200" y="687389"/>
            <a:ext cx="8229600" cy="884237"/>
          </a:xfrm>
        </p:spPr>
        <p:txBody>
          <a:bodyPr/>
          <a:lstStyle/>
          <a:p>
            <a:pPr>
              <a:defRPr/>
            </a:pPr>
            <a:r>
              <a:rPr lang="en-AU"/>
              <a:t>International Arbitrage</a:t>
            </a:r>
          </a:p>
        </p:txBody>
      </p:sp>
      <p:sp>
        <p:nvSpPr>
          <p:cNvPr id="3" name="Content Placeholder 2">
            <a:extLst>
              <a:ext uri="{FF2B5EF4-FFF2-40B4-BE49-F238E27FC236}">
                <a16:creationId xmlns:a16="http://schemas.microsoft.com/office/drawing/2014/main" id="{E8FA2CAF-31F0-4F3E-B0B9-6D75EF361433}"/>
              </a:ext>
            </a:extLst>
          </p:cNvPr>
          <p:cNvSpPr>
            <a:spLocks noGrp="1"/>
          </p:cNvSpPr>
          <p:nvPr>
            <p:ph idx="1"/>
          </p:nvPr>
        </p:nvSpPr>
        <p:spPr>
          <a:xfrm>
            <a:off x="2133600" y="1557338"/>
            <a:ext cx="8001000" cy="4297362"/>
          </a:xfrm>
        </p:spPr>
        <p:txBody>
          <a:bodyPr>
            <a:normAutofit fontScale="92500" lnSpcReduction="20000"/>
          </a:bodyPr>
          <a:lstStyle/>
          <a:p>
            <a:pPr marL="0" indent="0">
              <a:buNone/>
              <a:defRPr/>
            </a:pPr>
            <a:r>
              <a:rPr lang="en-AU" sz="2600" b="1" dirty="0">
                <a:solidFill>
                  <a:srgbClr val="0070C0"/>
                </a:solidFill>
              </a:rPr>
              <a:t>Triangular Arbitrage</a:t>
            </a:r>
          </a:p>
          <a:p>
            <a:pPr algn="just">
              <a:buFont typeface="Wingdings" panose="05000000000000000000" pitchFamily="2" charset="2"/>
              <a:buChar char="§"/>
              <a:defRPr/>
            </a:pPr>
            <a:r>
              <a:rPr lang="en-AU" sz="2400" dirty="0"/>
              <a:t>Defined as currency transactions in the spot market to capitalise on discrepancies in the cross exchange rates between two currencies</a:t>
            </a:r>
          </a:p>
          <a:p>
            <a:pPr algn="just">
              <a:buFont typeface="Wingdings" panose="05000000000000000000" pitchFamily="2" charset="2"/>
              <a:buChar char="§"/>
              <a:defRPr/>
            </a:pPr>
            <a:r>
              <a:rPr lang="en-AU" sz="2400" dirty="0">
                <a:solidFill>
                  <a:schemeClr val="tx2">
                    <a:lumMod val="60000"/>
                    <a:lumOff val="40000"/>
                  </a:schemeClr>
                </a:solidFill>
              </a:rPr>
              <a:t>Gains from triangular arbitrage:</a:t>
            </a:r>
            <a:r>
              <a:rPr lang="en-AU" sz="2400" dirty="0"/>
              <a:t> Currency transactions are conducted in the spot market to capitalise on the discrepancy in the cross exchange rate between two countries</a:t>
            </a:r>
          </a:p>
          <a:p>
            <a:pPr algn="just">
              <a:buFont typeface="Wingdings" panose="05000000000000000000" pitchFamily="2" charset="2"/>
              <a:buChar char="§"/>
              <a:defRPr/>
            </a:pPr>
            <a:r>
              <a:rPr lang="en-AU" sz="2400" dirty="0">
                <a:solidFill>
                  <a:schemeClr val="tx2">
                    <a:lumMod val="60000"/>
                    <a:lumOff val="40000"/>
                  </a:schemeClr>
                </a:solidFill>
              </a:rPr>
              <a:t>Accounting for the Bid/Ask Spread:</a:t>
            </a:r>
            <a:r>
              <a:rPr lang="en-AU" sz="2400" dirty="0"/>
              <a:t> Transaction costs (bid/ask spread) can reduce or even eliminate the gains from triangular arbitrage</a:t>
            </a:r>
          </a:p>
          <a:p>
            <a:pPr algn="just">
              <a:buFont typeface="Wingdings" panose="05000000000000000000" pitchFamily="2" charset="2"/>
              <a:buChar char="§"/>
              <a:defRPr/>
            </a:pPr>
            <a:r>
              <a:rPr lang="en-AU" sz="2400" dirty="0">
                <a:solidFill>
                  <a:schemeClr val="tx2">
                    <a:lumMod val="60000"/>
                    <a:lumOff val="40000"/>
                  </a:schemeClr>
                </a:solidFill>
              </a:rPr>
              <a:t>Realignment due to triangular arbitrage</a:t>
            </a:r>
            <a:r>
              <a:rPr lang="en-AU" sz="2400" dirty="0"/>
              <a:t> forces exchange rates back into equilibrium </a:t>
            </a:r>
          </a:p>
          <a:p>
            <a:pPr>
              <a:defRPr/>
            </a:pPr>
            <a:endParaRPr lang="en-AU" sz="2000" dirty="0"/>
          </a:p>
        </p:txBody>
      </p:sp>
    </p:spTree>
    <p:extLst>
      <p:ext uri="{BB962C8B-B14F-4D97-AF65-F5344CB8AC3E}">
        <p14:creationId xmlns:p14="http://schemas.microsoft.com/office/powerpoint/2010/main" val="21353934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27A44-5D4E-454C-8B11-25B85EA166CF}"/>
              </a:ext>
            </a:extLst>
          </p:cNvPr>
          <p:cNvSpPr>
            <a:spLocks noGrp="1"/>
          </p:cNvSpPr>
          <p:nvPr>
            <p:ph type="title"/>
          </p:nvPr>
        </p:nvSpPr>
        <p:spPr>
          <a:xfrm>
            <a:off x="1981200" y="687389"/>
            <a:ext cx="8229600" cy="884237"/>
          </a:xfrm>
        </p:spPr>
        <p:txBody>
          <a:bodyPr/>
          <a:lstStyle/>
          <a:p>
            <a:pPr>
              <a:defRPr/>
            </a:pPr>
            <a:r>
              <a:rPr lang="en-AU" sz="2400" dirty="0"/>
              <a:t>Example of Triangular Arbitrage</a:t>
            </a:r>
          </a:p>
        </p:txBody>
      </p:sp>
      <p:pic>
        <p:nvPicPr>
          <p:cNvPr id="14339" name="Content Placeholder 3">
            <a:extLst>
              <a:ext uri="{FF2B5EF4-FFF2-40B4-BE49-F238E27FC236}">
                <a16:creationId xmlns:a16="http://schemas.microsoft.com/office/drawing/2014/main" id="{A2CB7F3A-C098-4F83-9069-8F1863582E69}"/>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495551" y="1700213"/>
            <a:ext cx="7142163" cy="4297362"/>
          </a:xfrm>
        </p:spPr>
      </p:pic>
    </p:spTree>
    <p:extLst>
      <p:ext uri="{BB962C8B-B14F-4D97-AF65-F5344CB8AC3E}">
        <p14:creationId xmlns:p14="http://schemas.microsoft.com/office/powerpoint/2010/main" val="4670063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E23A4-1644-4513-AD05-34536867A288}"/>
              </a:ext>
            </a:extLst>
          </p:cNvPr>
          <p:cNvSpPr>
            <a:spLocks noGrp="1"/>
          </p:cNvSpPr>
          <p:nvPr>
            <p:ph type="title"/>
          </p:nvPr>
        </p:nvSpPr>
        <p:spPr>
          <a:xfrm>
            <a:off x="1981200" y="687389"/>
            <a:ext cx="8229600" cy="884237"/>
          </a:xfrm>
        </p:spPr>
        <p:txBody>
          <a:bodyPr/>
          <a:lstStyle/>
          <a:p>
            <a:pPr>
              <a:defRPr/>
            </a:pPr>
            <a:r>
              <a:rPr lang="en-AU" sz="2400" dirty="0"/>
              <a:t>Currency Quotes for a Triangular Arbitrage Example with Transaction Costs</a:t>
            </a:r>
          </a:p>
        </p:txBody>
      </p:sp>
      <p:pic>
        <p:nvPicPr>
          <p:cNvPr id="15363" name="Content Placeholder 3">
            <a:extLst>
              <a:ext uri="{FF2B5EF4-FFF2-40B4-BE49-F238E27FC236}">
                <a16:creationId xmlns:a16="http://schemas.microsoft.com/office/drawing/2014/main" id="{4990BB8E-E96E-444C-AB79-2F5CF5F5960F}"/>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345480" y="2654424"/>
            <a:ext cx="9632499" cy="1985748"/>
          </a:xfrm>
        </p:spPr>
      </p:pic>
    </p:spTree>
    <p:extLst>
      <p:ext uri="{BB962C8B-B14F-4D97-AF65-F5344CB8AC3E}">
        <p14:creationId xmlns:p14="http://schemas.microsoft.com/office/powerpoint/2010/main" val="34785277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7B38A-417F-48DB-B655-84DC9DF4AA3A}"/>
              </a:ext>
            </a:extLst>
          </p:cNvPr>
          <p:cNvSpPr>
            <a:spLocks noGrp="1"/>
          </p:cNvSpPr>
          <p:nvPr>
            <p:ph type="title"/>
          </p:nvPr>
        </p:nvSpPr>
        <p:spPr>
          <a:xfrm>
            <a:off x="1981200" y="687389"/>
            <a:ext cx="8229600" cy="884237"/>
          </a:xfrm>
        </p:spPr>
        <p:txBody>
          <a:bodyPr/>
          <a:lstStyle/>
          <a:p>
            <a:pPr>
              <a:defRPr/>
            </a:pPr>
            <a:r>
              <a:rPr lang="en-AU" sz="2400" dirty="0"/>
              <a:t>Example of Triangular Arbitrage Accounting for Bid/Ask Spreads</a:t>
            </a:r>
          </a:p>
        </p:txBody>
      </p:sp>
      <p:pic>
        <p:nvPicPr>
          <p:cNvPr id="16387" name="Content Placeholder 3">
            <a:extLst>
              <a:ext uri="{FF2B5EF4-FFF2-40B4-BE49-F238E27FC236}">
                <a16:creationId xmlns:a16="http://schemas.microsoft.com/office/drawing/2014/main" id="{C6692B76-38F9-4C3D-A67D-E701A30286FF}"/>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640013" y="1700213"/>
            <a:ext cx="6792912" cy="4297362"/>
          </a:xfrm>
        </p:spPr>
      </p:pic>
    </p:spTree>
    <p:extLst>
      <p:ext uri="{BB962C8B-B14F-4D97-AF65-F5344CB8AC3E}">
        <p14:creationId xmlns:p14="http://schemas.microsoft.com/office/powerpoint/2010/main" val="18125734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03B1D-CE4C-4749-85FF-F69C30EDE444}"/>
              </a:ext>
            </a:extLst>
          </p:cNvPr>
          <p:cNvSpPr>
            <a:spLocks noGrp="1"/>
          </p:cNvSpPr>
          <p:nvPr>
            <p:ph type="title"/>
          </p:nvPr>
        </p:nvSpPr>
        <p:spPr>
          <a:xfrm>
            <a:off x="1981200" y="687389"/>
            <a:ext cx="8229600" cy="884237"/>
          </a:xfrm>
        </p:spPr>
        <p:txBody>
          <a:bodyPr/>
          <a:lstStyle/>
          <a:p>
            <a:pPr>
              <a:defRPr/>
            </a:pPr>
            <a:r>
              <a:rPr lang="en-AU" sz="2400" dirty="0"/>
              <a:t>Impact of Triangular Arbitrage</a:t>
            </a:r>
          </a:p>
        </p:txBody>
      </p:sp>
      <p:pic>
        <p:nvPicPr>
          <p:cNvPr id="17411" name="Content Placeholder 3">
            <a:extLst>
              <a:ext uri="{FF2B5EF4-FFF2-40B4-BE49-F238E27FC236}">
                <a16:creationId xmlns:a16="http://schemas.microsoft.com/office/drawing/2014/main" id="{78DCEA20-7209-4DA7-9E8B-21E7D18AE5C4}"/>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119128" y="2166152"/>
            <a:ext cx="9953744" cy="3410738"/>
          </a:xfrm>
        </p:spPr>
      </p:pic>
    </p:spTree>
    <p:extLst>
      <p:ext uri="{BB962C8B-B14F-4D97-AF65-F5344CB8AC3E}">
        <p14:creationId xmlns:p14="http://schemas.microsoft.com/office/powerpoint/2010/main" val="41944314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A9A9A-B732-44EA-B912-1BB3824820E3}"/>
              </a:ext>
            </a:extLst>
          </p:cNvPr>
          <p:cNvSpPr>
            <a:spLocks noGrp="1"/>
          </p:cNvSpPr>
          <p:nvPr>
            <p:ph type="title"/>
          </p:nvPr>
        </p:nvSpPr>
        <p:spPr>
          <a:xfrm>
            <a:off x="1981200" y="188913"/>
            <a:ext cx="8229600" cy="647700"/>
          </a:xfrm>
        </p:spPr>
        <p:txBody>
          <a:bodyPr/>
          <a:lstStyle/>
          <a:p>
            <a:pPr>
              <a:defRPr/>
            </a:pPr>
            <a:r>
              <a:rPr lang="en-AU"/>
              <a:t>International Arbitrage</a:t>
            </a:r>
          </a:p>
        </p:txBody>
      </p:sp>
      <p:sp>
        <p:nvSpPr>
          <p:cNvPr id="3" name="Content Placeholder 2">
            <a:extLst>
              <a:ext uri="{FF2B5EF4-FFF2-40B4-BE49-F238E27FC236}">
                <a16:creationId xmlns:a16="http://schemas.microsoft.com/office/drawing/2014/main" id="{09539109-37D0-4EC3-A1A2-95AB1E578AA9}"/>
              </a:ext>
            </a:extLst>
          </p:cNvPr>
          <p:cNvSpPr>
            <a:spLocks noGrp="1"/>
          </p:cNvSpPr>
          <p:nvPr>
            <p:ph idx="1"/>
          </p:nvPr>
        </p:nvSpPr>
        <p:spPr>
          <a:xfrm>
            <a:off x="2133600" y="979489"/>
            <a:ext cx="8001000" cy="4681537"/>
          </a:xfrm>
        </p:spPr>
        <p:txBody>
          <a:bodyPr/>
          <a:lstStyle/>
          <a:p>
            <a:pPr marL="0" indent="0" algn="just">
              <a:lnSpc>
                <a:spcPct val="90000"/>
              </a:lnSpc>
              <a:buNone/>
              <a:defRPr/>
            </a:pPr>
            <a:r>
              <a:rPr lang="en-AU" sz="2600" b="1" dirty="0">
                <a:solidFill>
                  <a:srgbClr val="0070C0"/>
                </a:solidFill>
              </a:rPr>
              <a:t>Covered Interest Arbitrage</a:t>
            </a:r>
          </a:p>
          <a:p>
            <a:pPr algn="just">
              <a:lnSpc>
                <a:spcPct val="90000"/>
              </a:lnSpc>
              <a:buFont typeface="Wingdings" panose="05000000000000000000" pitchFamily="2" charset="2"/>
              <a:buChar char="§"/>
              <a:defRPr/>
            </a:pPr>
            <a:r>
              <a:rPr lang="en-AU" sz="2400" dirty="0">
                <a:solidFill>
                  <a:schemeClr val="tx2">
                    <a:lumMod val="60000"/>
                    <a:lumOff val="40000"/>
                  </a:schemeClr>
                </a:solidFill>
              </a:rPr>
              <a:t>Steps involved in covered interest arbitrage</a:t>
            </a:r>
          </a:p>
          <a:p>
            <a:pPr lvl="1" algn="just">
              <a:lnSpc>
                <a:spcPct val="90000"/>
              </a:lnSpc>
              <a:buFont typeface="Wingdings" panose="05000000000000000000" pitchFamily="2" charset="2"/>
              <a:buChar char="§"/>
              <a:defRPr/>
            </a:pPr>
            <a:r>
              <a:rPr lang="en-AU" sz="2200" b="1" dirty="0"/>
              <a:t>Defined</a:t>
            </a:r>
            <a:r>
              <a:rPr lang="en-AU" sz="2200" dirty="0"/>
              <a:t> as the process of capitalising on the interest rate differential between two countries while covering your exchange rate risk with a forward contract</a:t>
            </a:r>
          </a:p>
          <a:p>
            <a:pPr lvl="1" algn="just">
              <a:lnSpc>
                <a:spcPct val="90000"/>
              </a:lnSpc>
              <a:buFont typeface="Wingdings" panose="05000000000000000000" pitchFamily="2" charset="2"/>
              <a:buChar char="§"/>
              <a:defRPr/>
            </a:pPr>
            <a:r>
              <a:rPr lang="en-AU" sz="2200" dirty="0"/>
              <a:t>Consists of two parts: </a:t>
            </a:r>
          </a:p>
          <a:p>
            <a:pPr lvl="2" algn="just">
              <a:lnSpc>
                <a:spcPct val="90000"/>
              </a:lnSpc>
              <a:buFont typeface="Wingdings" panose="05000000000000000000" pitchFamily="2" charset="2"/>
              <a:buChar char="§"/>
              <a:defRPr/>
            </a:pPr>
            <a:r>
              <a:rPr lang="en-AU" sz="2000" b="1" dirty="0"/>
              <a:t>Interest arbitrage</a:t>
            </a:r>
            <a:r>
              <a:rPr lang="en-AU" sz="2000" dirty="0"/>
              <a:t>: the process of capitalising on the difference between interest rates between two countries</a:t>
            </a:r>
          </a:p>
          <a:p>
            <a:pPr lvl="2" algn="just">
              <a:lnSpc>
                <a:spcPct val="90000"/>
              </a:lnSpc>
              <a:buFont typeface="Wingdings" panose="05000000000000000000" pitchFamily="2" charset="2"/>
              <a:buChar char="§"/>
              <a:defRPr/>
            </a:pPr>
            <a:r>
              <a:rPr lang="en-AU" sz="2000" b="1" dirty="0"/>
              <a:t>Covered</a:t>
            </a:r>
            <a:r>
              <a:rPr lang="en-AU" sz="2000" dirty="0"/>
              <a:t>: hedging the position against interest rate risk.</a:t>
            </a:r>
          </a:p>
          <a:p>
            <a:pPr algn="just">
              <a:lnSpc>
                <a:spcPct val="90000"/>
              </a:lnSpc>
              <a:buFont typeface="Wingdings" panose="05000000000000000000" pitchFamily="2" charset="2"/>
              <a:buChar char="§"/>
              <a:defRPr/>
            </a:pPr>
            <a:r>
              <a:rPr lang="en-AU" sz="2400" dirty="0">
                <a:solidFill>
                  <a:schemeClr val="tx2">
                    <a:lumMod val="60000"/>
                    <a:lumOff val="40000"/>
                  </a:schemeClr>
                </a:solidFill>
              </a:rPr>
              <a:t>Realignment due to covered interest arbitrage</a:t>
            </a:r>
            <a:r>
              <a:rPr lang="en-AU" sz="2400" dirty="0"/>
              <a:t> causes market realignment</a:t>
            </a:r>
          </a:p>
          <a:p>
            <a:pPr algn="just">
              <a:lnSpc>
                <a:spcPct val="90000"/>
              </a:lnSpc>
              <a:buFont typeface="Wingdings" panose="05000000000000000000" pitchFamily="2" charset="2"/>
              <a:buChar char="§"/>
              <a:defRPr/>
            </a:pPr>
            <a:r>
              <a:rPr lang="en-AU" sz="2400" dirty="0">
                <a:solidFill>
                  <a:schemeClr val="tx2">
                    <a:lumMod val="60000"/>
                    <a:lumOff val="40000"/>
                  </a:schemeClr>
                </a:solidFill>
              </a:rPr>
              <a:t>Timing of realignment</a:t>
            </a:r>
            <a:r>
              <a:rPr lang="en-AU" sz="2400" dirty="0"/>
              <a:t> may require several transactions before realignment is completed</a:t>
            </a:r>
            <a:endParaRPr lang="en-AU" dirty="0"/>
          </a:p>
        </p:txBody>
      </p:sp>
    </p:spTree>
    <p:extLst>
      <p:ext uri="{BB962C8B-B14F-4D97-AF65-F5344CB8AC3E}">
        <p14:creationId xmlns:p14="http://schemas.microsoft.com/office/powerpoint/2010/main" val="29304546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76A58-7965-4D77-A678-CBAACFD349D3}"/>
              </a:ext>
            </a:extLst>
          </p:cNvPr>
          <p:cNvSpPr>
            <a:spLocks noGrp="1"/>
          </p:cNvSpPr>
          <p:nvPr>
            <p:ph type="title"/>
          </p:nvPr>
        </p:nvSpPr>
        <p:spPr>
          <a:xfrm>
            <a:off x="1981200" y="333375"/>
            <a:ext cx="8229600" cy="884238"/>
          </a:xfrm>
        </p:spPr>
        <p:txBody>
          <a:bodyPr/>
          <a:lstStyle/>
          <a:p>
            <a:pPr>
              <a:defRPr/>
            </a:pPr>
            <a:r>
              <a:rPr lang="en-AU" sz="2400" dirty="0"/>
              <a:t>Example of Covered Interest Arbitrage</a:t>
            </a:r>
          </a:p>
        </p:txBody>
      </p:sp>
      <p:pic>
        <p:nvPicPr>
          <p:cNvPr id="21507" name="Content Placeholder 3">
            <a:extLst>
              <a:ext uri="{FF2B5EF4-FFF2-40B4-BE49-F238E27FC236}">
                <a16:creationId xmlns:a16="http://schemas.microsoft.com/office/drawing/2014/main" id="{E720F5B8-06A3-4CBB-AEA0-8066A22AC6EC}"/>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452996" y="1071901"/>
            <a:ext cx="7286007" cy="5481717"/>
          </a:xfrm>
        </p:spPr>
      </p:pic>
    </p:spTree>
    <p:extLst>
      <p:ext uri="{BB962C8B-B14F-4D97-AF65-F5344CB8AC3E}">
        <p14:creationId xmlns:p14="http://schemas.microsoft.com/office/powerpoint/2010/main" val="19729248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C396D-F440-4ECB-8148-5E44371DBBFD}"/>
              </a:ext>
            </a:extLst>
          </p:cNvPr>
          <p:cNvSpPr>
            <a:spLocks noGrp="1"/>
          </p:cNvSpPr>
          <p:nvPr>
            <p:ph type="title"/>
          </p:nvPr>
        </p:nvSpPr>
        <p:spPr>
          <a:xfrm>
            <a:off x="1981200" y="333375"/>
            <a:ext cx="8229600" cy="647700"/>
          </a:xfrm>
        </p:spPr>
        <p:txBody>
          <a:bodyPr/>
          <a:lstStyle/>
          <a:p>
            <a:pPr>
              <a:defRPr/>
            </a:pPr>
            <a:r>
              <a:rPr lang="en-AU"/>
              <a:t>International Arbitrage</a:t>
            </a:r>
          </a:p>
        </p:txBody>
      </p:sp>
      <p:sp>
        <p:nvSpPr>
          <p:cNvPr id="3" name="Content Placeholder 2">
            <a:extLst>
              <a:ext uri="{FF2B5EF4-FFF2-40B4-BE49-F238E27FC236}">
                <a16:creationId xmlns:a16="http://schemas.microsoft.com/office/drawing/2014/main" id="{2A60D56E-A621-44CA-A24A-51C38507D115}"/>
              </a:ext>
            </a:extLst>
          </p:cNvPr>
          <p:cNvSpPr>
            <a:spLocks noGrp="1"/>
          </p:cNvSpPr>
          <p:nvPr>
            <p:ph idx="1"/>
          </p:nvPr>
        </p:nvSpPr>
        <p:spPr>
          <a:xfrm>
            <a:off x="2133600" y="1268414"/>
            <a:ext cx="8001000" cy="4321175"/>
          </a:xfrm>
        </p:spPr>
        <p:txBody>
          <a:bodyPr/>
          <a:lstStyle/>
          <a:p>
            <a:pPr marL="0" indent="0" algn="just">
              <a:lnSpc>
                <a:spcPct val="90000"/>
              </a:lnSpc>
              <a:buNone/>
              <a:defRPr/>
            </a:pPr>
            <a:r>
              <a:rPr lang="en-AU" sz="2600" b="1" dirty="0">
                <a:solidFill>
                  <a:srgbClr val="0070C0"/>
                </a:solidFill>
              </a:rPr>
              <a:t>Covered Interest Arbitrage </a:t>
            </a:r>
            <a:r>
              <a:rPr lang="en-AU" sz="2400" dirty="0">
                <a:solidFill>
                  <a:schemeClr val="tx2">
                    <a:lumMod val="60000"/>
                    <a:lumOff val="40000"/>
                  </a:schemeClr>
                </a:solidFill>
              </a:rPr>
              <a:t>Realignment is focused on the forward rate</a:t>
            </a:r>
          </a:p>
          <a:p>
            <a:pPr lvl="1" algn="just">
              <a:lnSpc>
                <a:spcPct val="90000"/>
              </a:lnSpc>
              <a:buFont typeface="Wingdings" panose="05000000000000000000" pitchFamily="2" charset="2"/>
              <a:buChar char="§"/>
              <a:defRPr/>
            </a:pPr>
            <a:r>
              <a:rPr lang="en-AU" sz="2000" dirty="0"/>
              <a:t>The forward rate is likely to experience most if not all of the adjustment needed to achieve realignment</a:t>
            </a:r>
          </a:p>
          <a:p>
            <a:pPr algn="just">
              <a:lnSpc>
                <a:spcPct val="90000"/>
              </a:lnSpc>
              <a:buFont typeface="Wingdings" panose="05000000000000000000" pitchFamily="2" charset="2"/>
              <a:buChar char="§"/>
              <a:defRPr/>
            </a:pPr>
            <a:r>
              <a:rPr lang="en-AU" sz="2400" dirty="0">
                <a:solidFill>
                  <a:schemeClr val="tx2">
                    <a:lumMod val="60000"/>
                    <a:lumOff val="40000"/>
                  </a:schemeClr>
                </a:solidFill>
              </a:rPr>
              <a:t>Accounting for spreads</a:t>
            </a:r>
          </a:p>
          <a:p>
            <a:pPr lvl="1" algn="just">
              <a:lnSpc>
                <a:spcPct val="90000"/>
              </a:lnSpc>
              <a:buFont typeface="Wingdings" panose="05000000000000000000" pitchFamily="2" charset="2"/>
              <a:buChar char="§"/>
              <a:defRPr/>
            </a:pPr>
            <a:r>
              <a:rPr lang="en-AU" sz="2000" dirty="0"/>
              <a:t>Investor must account for the effects of the spread between the bid and ask quotes and of the spread between deposit and loan rates</a:t>
            </a:r>
          </a:p>
          <a:p>
            <a:pPr algn="just">
              <a:lnSpc>
                <a:spcPct val="90000"/>
              </a:lnSpc>
              <a:buFont typeface="Wingdings" panose="05000000000000000000" pitchFamily="2" charset="2"/>
              <a:buChar char="§"/>
              <a:defRPr/>
            </a:pPr>
            <a:r>
              <a:rPr lang="en-AU" sz="2400" dirty="0">
                <a:solidFill>
                  <a:schemeClr val="tx2">
                    <a:lumMod val="60000"/>
                    <a:lumOff val="40000"/>
                  </a:schemeClr>
                </a:solidFill>
              </a:rPr>
              <a:t>Covered interest arbitrage by Non-Australian investors</a:t>
            </a:r>
          </a:p>
          <a:p>
            <a:pPr marL="742950" lvl="2" indent="-342900" algn="just">
              <a:lnSpc>
                <a:spcPct val="90000"/>
              </a:lnSpc>
              <a:buClr>
                <a:srgbClr val="0D0D0D"/>
              </a:buClr>
              <a:buFont typeface="Wingdings" panose="05000000000000000000" pitchFamily="2" charset="2"/>
              <a:buChar char="§"/>
              <a:defRPr/>
            </a:pPr>
            <a:r>
              <a:rPr lang="en-AU" sz="2000" dirty="0"/>
              <a:t>The concept of covered interest arbitrage applies to any two countries for which there is a spot rate and a forward rate between their currencies as well as risk-free interest rates quoted for both currencies</a:t>
            </a:r>
          </a:p>
          <a:p>
            <a:pPr>
              <a:defRPr/>
            </a:pPr>
            <a:endParaRPr lang="en-AU" sz="2800" dirty="0"/>
          </a:p>
        </p:txBody>
      </p:sp>
    </p:spTree>
    <p:extLst>
      <p:ext uri="{BB962C8B-B14F-4D97-AF65-F5344CB8AC3E}">
        <p14:creationId xmlns:p14="http://schemas.microsoft.com/office/powerpoint/2010/main" val="32657595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4050F-EC96-421A-B605-EC93C559DA4F}"/>
              </a:ext>
            </a:extLst>
          </p:cNvPr>
          <p:cNvSpPr>
            <a:spLocks noGrp="1"/>
          </p:cNvSpPr>
          <p:nvPr>
            <p:ph type="title"/>
          </p:nvPr>
        </p:nvSpPr>
        <p:spPr>
          <a:xfrm>
            <a:off x="1981200" y="333375"/>
            <a:ext cx="8229600" cy="508000"/>
          </a:xfrm>
        </p:spPr>
        <p:txBody>
          <a:bodyPr/>
          <a:lstStyle/>
          <a:p>
            <a:pPr>
              <a:defRPr/>
            </a:pPr>
            <a:r>
              <a:rPr lang="en-AU" sz="3200"/>
              <a:t>International Arbitrage</a:t>
            </a:r>
          </a:p>
        </p:txBody>
      </p:sp>
      <p:sp>
        <p:nvSpPr>
          <p:cNvPr id="3" name="Content Placeholder 2">
            <a:extLst>
              <a:ext uri="{FF2B5EF4-FFF2-40B4-BE49-F238E27FC236}">
                <a16:creationId xmlns:a16="http://schemas.microsoft.com/office/drawing/2014/main" id="{085B76DA-1AC1-49C5-BE32-E342937C37EB}"/>
              </a:ext>
            </a:extLst>
          </p:cNvPr>
          <p:cNvSpPr>
            <a:spLocks noGrp="1"/>
          </p:cNvSpPr>
          <p:nvPr>
            <p:ph idx="1"/>
          </p:nvPr>
        </p:nvSpPr>
        <p:spPr>
          <a:xfrm>
            <a:off x="1981200" y="1268414"/>
            <a:ext cx="8153400" cy="4681537"/>
          </a:xfrm>
        </p:spPr>
        <p:txBody>
          <a:bodyPr/>
          <a:lstStyle/>
          <a:p>
            <a:pPr marL="0" indent="0">
              <a:lnSpc>
                <a:spcPct val="90000"/>
              </a:lnSpc>
              <a:buNone/>
              <a:defRPr/>
            </a:pPr>
            <a:r>
              <a:rPr lang="en-AU" sz="2600" b="1" dirty="0">
                <a:solidFill>
                  <a:srgbClr val="0070C0"/>
                </a:solidFill>
              </a:rPr>
              <a:t>Comparison of Arbitrage Effects </a:t>
            </a:r>
          </a:p>
          <a:p>
            <a:pPr algn="just">
              <a:lnSpc>
                <a:spcPct val="90000"/>
              </a:lnSpc>
              <a:buFont typeface="Wingdings" panose="05000000000000000000" pitchFamily="2" charset="2"/>
              <a:buChar char="§"/>
              <a:defRPr/>
            </a:pPr>
            <a:r>
              <a:rPr lang="en-AU" sz="2400" dirty="0"/>
              <a:t>The threat of locational arbitrage ensures that quoted exchange rates are similar across banks in different locations</a:t>
            </a:r>
          </a:p>
          <a:p>
            <a:pPr algn="just">
              <a:lnSpc>
                <a:spcPct val="90000"/>
              </a:lnSpc>
              <a:buFont typeface="Wingdings" panose="05000000000000000000" pitchFamily="2" charset="2"/>
              <a:buChar char="§"/>
              <a:defRPr/>
            </a:pPr>
            <a:r>
              <a:rPr lang="en-AU" sz="2400" dirty="0"/>
              <a:t>The threat of triangular arbitrage ensures that cross exchange rates are properly set</a:t>
            </a:r>
          </a:p>
          <a:p>
            <a:pPr algn="just">
              <a:lnSpc>
                <a:spcPct val="90000"/>
              </a:lnSpc>
              <a:buFont typeface="Wingdings" panose="05000000000000000000" pitchFamily="2" charset="2"/>
              <a:buChar char="§"/>
              <a:defRPr/>
            </a:pPr>
            <a:r>
              <a:rPr lang="en-AU" sz="2400" dirty="0"/>
              <a:t>The threat of covered interest arbitrage ensures that forward exchange rates are properly set. Any discrepancy will trigger arbitrage, which should eliminate the discrepancy</a:t>
            </a:r>
          </a:p>
          <a:p>
            <a:pPr algn="just">
              <a:lnSpc>
                <a:spcPct val="90000"/>
              </a:lnSpc>
              <a:buFont typeface="Wingdings" panose="05000000000000000000" pitchFamily="2" charset="2"/>
              <a:buChar char="§"/>
              <a:defRPr/>
            </a:pPr>
            <a:r>
              <a:rPr lang="en-AU" sz="2400" dirty="0"/>
              <a:t>Thus, arbitrage tends to allow for a more orderly foreign exchange market</a:t>
            </a:r>
          </a:p>
          <a:p>
            <a:pPr>
              <a:defRPr/>
            </a:pPr>
            <a:endParaRPr lang="en-AU" sz="2400" dirty="0"/>
          </a:p>
        </p:txBody>
      </p:sp>
    </p:spTree>
    <p:extLst>
      <p:ext uri="{BB962C8B-B14F-4D97-AF65-F5344CB8AC3E}">
        <p14:creationId xmlns:p14="http://schemas.microsoft.com/office/powerpoint/2010/main" val="11794678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C2C52-603E-4834-A887-2FBF0B9D7807}"/>
              </a:ext>
            </a:extLst>
          </p:cNvPr>
          <p:cNvSpPr>
            <a:spLocks noGrp="1"/>
          </p:cNvSpPr>
          <p:nvPr>
            <p:ph type="title"/>
          </p:nvPr>
        </p:nvSpPr>
        <p:spPr>
          <a:xfrm>
            <a:off x="1981200" y="687389"/>
            <a:ext cx="8229600" cy="884237"/>
          </a:xfrm>
        </p:spPr>
        <p:txBody>
          <a:bodyPr/>
          <a:lstStyle/>
          <a:p>
            <a:pPr>
              <a:defRPr/>
            </a:pPr>
            <a:r>
              <a:rPr lang="en-AU"/>
              <a:t>International Arbitrage</a:t>
            </a:r>
          </a:p>
        </p:txBody>
      </p:sp>
      <p:sp>
        <p:nvSpPr>
          <p:cNvPr id="3" name="Content Placeholder 2">
            <a:extLst>
              <a:ext uri="{FF2B5EF4-FFF2-40B4-BE49-F238E27FC236}">
                <a16:creationId xmlns:a16="http://schemas.microsoft.com/office/drawing/2014/main" id="{9C641610-1FAD-4961-97C8-D6209B876EAC}"/>
              </a:ext>
            </a:extLst>
          </p:cNvPr>
          <p:cNvSpPr>
            <a:spLocks noGrp="1"/>
          </p:cNvSpPr>
          <p:nvPr>
            <p:ph idx="1"/>
          </p:nvPr>
        </p:nvSpPr>
        <p:spPr>
          <a:xfrm>
            <a:off x="2133600" y="2057401"/>
            <a:ext cx="8001000" cy="3027363"/>
          </a:xfrm>
        </p:spPr>
        <p:txBody>
          <a:bodyPr/>
          <a:lstStyle/>
          <a:p>
            <a:pPr marL="0" indent="0">
              <a:lnSpc>
                <a:spcPct val="90000"/>
              </a:lnSpc>
              <a:buNone/>
              <a:defRPr/>
            </a:pPr>
            <a:r>
              <a:rPr lang="en-AU" sz="2600" b="1" dirty="0">
                <a:solidFill>
                  <a:srgbClr val="0070C0"/>
                </a:solidFill>
              </a:rPr>
              <a:t>Comparison of Arbitrage Effects</a:t>
            </a:r>
            <a:endParaRPr lang="en-AU" sz="2600" dirty="0">
              <a:solidFill>
                <a:srgbClr val="0070C0"/>
              </a:solidFill>
            </a:endParaRPr>
          </a:p>
          <a:p>
            <a:pPr>
              <a:lnSpc>
                <a:spcPct val="90000"/>
              </a:lnSpc>
              <a:buFont typeface="Wingdings" panose="05000000000000000000" pitchFamily="2" charset="2"/>
              <a:buChar char="§"/>
              <a:defRPr/>
            </a:pPr>
            <a:r>
              <a:rPr lang="en-AU" sz="2400" dirty="0">
                <a:solidFill>
                  <a:schemeClr val="tx2">
                    <a:lumMod val="60000"/>
                    <a:lumOff val="40000"/>
                  </a:schemeClr>
                </a:solidFill>
              </a:rPr>
              <a:t>How arbitrage reduces transaction costs</a:t>
            </a:r>
          </a:p>
          <a:p>
            <a:pPr lvl="1" algn="just">
              <a:lnSpc>
                <a:spcPct val="90000"/>
              </a:lnSpc>
              <a:buFont typeface="Wingdings" panose="05000000000000000000" pitchFamily="2" charset="2"/>
              <a:buChar char="§"/>
              <a:defRPr/>
            </a:pPr>
            <a:r>
              <a:rPr lang="en-AU" sz="2200" dirty="0"/>
              <a:t>Locational arbitrage limits the differences in a spot exchange rate quotation across locations.</a:t>
            </a:r>
          </a:p>
          <a:p>
            <a:pPr lvl="1" algn="just">
              <a:lnSpc>
                <a:spcPct val="90000"/>
              </a:lnSpc>
              <a:buFont typeface="Wingdings" panose="05000000000000000000" pitchFamily="2" charset="2"/>
              <a:buChar char="§"/>
              <a:defRPr/>
            </a:pPr>
            <a:r>
              <a:rPr lang="en-AU" sz="2200" dirty="0"/>
              <a:t>Covered interest arbitrage ensures that the forward rate is properly priced. </a:t>
            </a:r>
          </a:p>
        </p:txBody>
      </p:sp>
    </p:spTree>
    <p:extLst>
      <p:ext uri="{BB962C8B-B14F-4D97-AF65-F5344CB8AC3E}">
        <p14:creationId xmlns:p14="http://schemas.microsoft.com/office/powerpoint/2010/main" val="4400973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0E96E-BFF3-4F6C-87F3-8527332F0B13}"/>
              </a:ext>
            </a:extLst>
          </p:cNvPr>
          <p:cNvSpPr>
            <a:spLocks noGrp="1"/>
          </p:cNvSpPr>
          <p:nvPr>
            <p:ph type="title"/>
          </p:nvPr>
        </p:nvSpPr>
        <p:spPr>
          <a:xfrm>
            <a:off x="1981200" y="687389"/>
            <a:ext cx="8229600" cy="884237"/>
          </a:xfrm>
        </p:spPr>
        <p:txBody>
          <a:bodyPr/>
          <a:lstStyle/>
          <a:p>
            <a:pPr>
              <a:defRPr/>
            </a:pPr>
            <a:r>
              <a:rPr lang="en-AU" sz="2400" dirty="0"/>
              <a:t>Comparing Arbitrage Strategies</a:t>
            </a:r>
          </a:p>
        </p:txBody>
      </p:sp>
      <p:pic>
        <p:nvPicPr>
          <p:cNvPr id="25603" name="Content Placeholder 4">
            <a:extLst>
              <a:ext uri="{FF2B5EF4-FFF2-40B4-BE49-F238E27FC236}">
                <a16:creationId xmlns:a16="http://schemas.microsoft.com/office/drawing/2014/main" id="{DC8C6815-6A78-4EA5-95AD-164E89B318AF}"/>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3648067" y="1571626"/>
            <a:ext cx="4895865" cy="5066173"/>
          </a:xfrm>
        </p:spPr>
      </p:pic>
    </p:spTree>
    <p:extLst>
      <p:ext uri="{BB962C8B-B14F-4D97-AF65-F5344CB8AC3E}">
        <p14:creationId xmlns:p14="http://schemas.microsoft.com/office/powerpoint/2010/main" val="33442122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275AA-87CB-4841-BF77-CEA47B7DDF48}"/>
              </a:ext>
            </a:extLst>
          </p:cNvPr>
          <p:cNvSpPr>
            <a:spLocks noGrp="1"/>
          </p:cNvSpPr>
          <p:nvPr>
            <p:ph type="title"/>
          </p:nvPr>
        </p:nvSpPr>
        <p:spPr>
          <a:xfrm>
            <a:off x="1981200" y="687389"/>
            <a:ext cx="8229600" cy="884237"/>
          </a:xfrm>
        </p:spPr>
        <p:txBody>
          <a:bodyPr/>
          <a:lstStyle/>
          <a:p>
            <a:pPr>
              <a:defRPr/>
            </a:pPr>
            <a:r>
              <a:rPr lang="en-AU"/>
              <a:t>Interest Rate Parity</a:t>
            </a:r>
          </a:p>
        </p:txBody>
      </p:sp>
      <p:sp>
        <p:nvSpPr>
          <p:cNvPr id="3" name="Content Placeholder 2">
            <a:extLst>
              <a:ext uri="{FF2B5EF4-FFF2-40B4-BE49-F238E27FC236}">
                <a16:creationId xmlns:a16="http://schemas.microsoft.com/office/drawing/2014/main" id="{0615E859-BA53-41BA-881F-6DA152D88E34}"/>
              </a:ext>
            </a:extLst>
          </p:cNvPr>
          <p:cNvSpPr>
            <a:spLocks noGrp="1"/>
          </p:cNvSpPr>
          <p:nvPr>
            <p:ph idx="1"/>
          </p:nvPr>
        </p:nvSpPr>
        <p:spPr>
          <a:xfrm>
            <a:off x="2133600" y="1557338"/>
            <a:ext cx="8001000" cy="4297362"/>
          </a:xfrm>
        </p:spPr>
        <p:txBody>
          <a:bodyPr/>
          <a:lstStyle/>
          <a:p>
            <a:pPr marL="0" indent="0" algn="just">
              <a:buNone/>
              <a:defRPr/>
            </a:pPr>
            <a:r>
              <a:rPr lang="en-AU" sz="2000" dirty="0"/>
              <a:t>In equilibrium, the forward rate differs from the spot rate by a sufficient amount to offset the interest rate differential between two currencies.</a:t>
            </a:r>
          </a:p>
          <a:p>
            <a:pPr marL="0" indent="0" algn="just">
              <a:buNone/>
              <a:defRPr/>
            </a:pPr>
            <a:r>
              <a:rPr lang="en-AU" sz="2600" b="1" dirty="0">
                <a:solidFill>
                  <a:srgbClr val="0070C0"/>
                </a:solidFill>
              </a:rPr>
              <a:t>Derivation of Interest Rate Parity</a:t>
            </a:r>
          </a:p>
          <a:p>
            <a:pPr>
              <a:defRPr/>
            </a:pPr>
            <a:endParaRPr lang="en-AU" sz="2000" dirty="0"/>
          </a:p>
        </p:txBody>
      </p:sp>
      <p:graphicFrame>
        <p:nvGraphicFramePr>
          <p:cNvPr id="26628" name="Object 4">
            <a:extLst>
              <a:ext uri="{FF2B5EF4-FFF2-40B4-BE49-F238E27FC236}">
                <a16:creationId xmlns:a16="http://schemas.microsoft.com/office/drawing/2014/main" id="{D29805BE-B174-4A32-9B1A-22F96C78D323}"/>
              </a:ext>
            </a:extLst>
          </p:cNvPr>
          <p:cNvGraphicFramePr>
            <a:graphicFrameLocks noChangeAspect="1"/>
          </p:cNvGraphicFramePr>
          <p:nvPr/>
        </p:nvGraphicFramePr>
        <p:xfrm>
          <a:off x="4419600" y="3048001"/>
          <a:ext cx="3124200" cy="2911475"/>
        </p:xfrm>
        <a:graphic>
          <a:graphicData uri="http://schemas.openxmlformats.org/presentationml/2006/ole">
            <mc:AlternateContent xmlns:mc="http://schemas.openxmlformats.org/markup-compatibility/2006">
              <mc:Choice xmlns:v="urn:schemas-microsoft-com:vml" Requires="v">
                <p:oleObj spid="_x0000_s1058" name="Equation" r:id="rId3" imgW="1485900" imgH="1384300" progId="Equation.3">
                  <p:embed/>
                </p:oleObj>
              </mc:Choice>
              <mc:Fallback>
                <p:oleObj name="Equation" r:id="rId3" imgW="1485900" imgH="1384300" progId="Equation.3">
                  <p:embed/>
                  <p:pic>
                    <p:nvPicPr>
                      <p:cNvPr id="26628" name="Object 4">
                        <a:extLst>
                          <a:ext uri="{FF2B5EF4-FFF2-40B4-BE49-F238E27FC236}">
                            <a16:creationId xmlns:a16="http://schemas.microsoft.com/office/drawing/2014/main" id="{D29805BE-B174-4A32-9B1A-22F96C78D32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9600" y="3048001"/>
                        <a:ext cx="3124200" cy="291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6016957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EC85DC0-539F-4210-B268-A83C3FFEAEB3}"/>
              </a:ext>
            </a:extLst>
          </p:cNvPr>
          <p:cNvSpPr>
            <a:spLocks noGrp="1"/>
          </p:cNvSpPr>
          <p:nvPr>
            <p:ph idx="1"/>
          </p:nvPr>
        </p:nvSpPr>
        <p:spPr>
          <a:xfrm>
            <a:off x="1774826" y="908051"/>
            <a:ext cx="8359775" cy="5400675"/>
          </a:xfrm>
        </p:spPr>
        <p:txBody>
          <a:bodyPr>
            <a:normAutofit lnSpcReduction="10000"/>
          </a:bodyPr>
          <a:lstStyle/>
          <a:p>
            <a:pPr marL="495300" indent="-495300">
              <a:spcBef>
                <a:spcPts val="0"/>
              </a:spcBef>
              <a:spcAft>
                <a:spcPts val="600"/>
              </a:spcAft>
              <a:buNone/>
              <a:defRPr/>
            </a:pPr>
            <a:r>
              <a:rPr lang="en-AU" sz="2600" b="1" dirty="0">
                <a:solidFill>
                  <a:srgbClr val="0070C0"/>
                </a:solidFill>
              </a:rPr>
              <a:t>Determining the Forward Premium</a:t>
            </a:r>
            <a:r>
              <a:rPr lang="en-AU" sz="2000" b="1" dirty="0"/>
              <a:t>	</a:t>
            </a:r>
          </a:p>
          <a:p>
            <a:pPr algn="just">
              <a:spcBef>
                <a:spcPts val="0"/>
              </a:spcBef>
              <a:buFont typeface="Wingdings" panose="05000000000000000000" pitchFamily="2" charset="2"/>
              <a:buChar char="§"/>
              <a:defRPr/>
            </a:pPr>
            <a:r>
              <a:rPr lang="en-AU" sz="2400" dirty="0">
                <a:solidFill>
                  <a:schemeClr val="tx2">
                    <a:lumMod val="60000"/>
                    <a:lumOff val="40000"/>
                  </a:schemeClr>
                </a:solidFill>
              </a:rPr>
              <a:t>Effect of the interest rate differential:</a:t>
            </a:r>
            <a:r>
              <a:rPr lang="en-AU" sz="1800" dirty="0"/>
              <a:t> </a:t>
            </a:r>
            <a:r>
              <a:rPr lang="en-AU" sz="2400" dirty="0"/>
              <a:t>The relationship between the forward premium (or discount) and the interest rate differential according to IRP is simplified in an approximated form:</a:t>
            </a:r>
          </a:p>
          <a:p>
            <a:pPr algn="just">
              <a:spcBef>
                <a:spcPts val="0"/>
              </a:spcBef>
              <a:buFont typeface="Wingdings" panose="05000000000000000000" pitchFamily="2" charset="2"/>
              <a:buChar char="§"/>
              <a:defRPr/>
            </a:pPr>
            <a:endParaRPr lang="en-AU" sz="1800" dirty="0"/>
          </a:p>
          <a:p>
            <a:pPr algn="just">
              <a:spcBef>
                <a:spcPts val="0"/>
              </a:spcBef>
              <a:buFont typeface="Wingdings" panose="05000000000000000000" pitchFamily="2" charset="2"/>
              <a:buChar char="§"/>
              <a:defRPr/>
            </a:pPr>
            <a:endParaRPr lang="en-AU" sz="1800" dirty="0"/>
          </a:p>
          <a:p>
            <a:pPr algn="just">
              <a:spcBef>
                <a:spcPts val="0"/>
              </a:spcBef>
              <a:buFont typeface="Wingdings" panose="05000000000000000000" pitchFamily="2" charset="2"/>
              <a:buChar char="§"/>
              <a:defRPr/>
            </a:pPr>
            <a:endParaRPr lang="en-AU" sz="1800" dirty="0"/>
          </a:p>
          <a:p>
            <a:pPr algn="just">
              <a:spcBef>
                <a:spcPts val="0"/>
              </a:spcBef>
              <a:buFont typeface="Wingdings" panose="05000000000000000000" pitchFamily="2" charset="2"/>
              <a:buChar char="§"/>
              <a:defRPr/>
            </a:pPr>
            <a:endParaRPr lang="en-AU" sz="1400" dirty="0"/>
          </a:p>
          <a:p>
            <a:pPr algn="just">
              <a:spcBef>
                <a:spcPts val="0"/>
              </a:spcBef>
              <a:buFont typeface="Wingdings" panose="05000000000000000000" pitchFamily="2" charset="2"/>
              <a:buChar char="§"/>
              <a:defRPr/>
            </a:pPr>
            <a:endParaRPr lang="en-AU" sz="1800" dirty="0"/>
          </a:p>
          <a:p>
            <a:pPr marL="0" indent="0" algn="just">
              <a:spcBef>
                <a:spcPts val="0"/>
              </a:spcBef>
              <a:buNone/>
              <a:defRPr/>
            </a:pPr>
            <a:endParaRPr lang="en-AU" sz="1800" dirty="0"/>
          </a:p>
          <a:p>
            <a:pPr marL="0" indent="0" algn="just">
              <a:spcBef>
                <a:spcPts val="0"/>
              </a:spcBef>
              <a:buNone/>
              <a:defRPr/>
            </a:pPr>
            <a:endParaRPr lang="en-AU" sz="1800" dirty="0"/>
          </a:p>
          <a:p>
            <a:pPr marL="0" indent="0" algn="just">
              <a:spcBef>
                <a:spcPts val="0"/>
              </a:spcBef>
              <a:buNone/>
              <a:defRPr/>
            </a:pPr>
            <a:endParaRPr lang="en-AU" sz="1800" dirty="0"/>
          </a:p>
          <a:p>
            <a:pPr marL="0" indent="0" algn="just">
              <a:spcBef>
                <a:spcPts val="0"/>
              </a:spcBef>
              <a:buNone/>
              <a:defRPr/>
            </a:pPr>
            <a:endParaRPr lang="en-AU" sz="1800" dirty="0"/>
          </a:p>
          <a:p>
            <a:pPr marL="0" indent="0" algn="just">
              <a:spcBef>
                <a:spcPts val="0"/>
              </a:spcBef>
              <a:buNone/>
              <a:defRPr/>
            </a:pPr>
            <a:endParaRPr lang="en-AU" sz="1600" dirty="0"/>
          </a:p>
          <a:p>
            <a:pPr algn="just">
              <a:spcBef>
                <a:spcPts val="0"/>
              </a:spcBef>
              <a:buFont typeface="Wingdings" panose="05000000000000000000" pitchFamily="2" charset="2"/>
              <a:buChar char="§"/>
              <a:defRPr/>
            </a:pPr>
            <a:r>
              <a:rPr lang="en-AU" sz="2400" dirty="0">
                <a:solidFill>
                  <a:schemeClr val="tx2">
                    <a:lumMod val="60000"/>
                    <a:lumOff val="40000"/>
                  </a:schemeClr>
                </a:solidFill>
              </a:rPr>
              <a:t>Implications:</a:t>
            </a:r>
            <a:r>
              <a:rPr lang="en-AU" sz="1800" dirty="0"/>
              <a:t> </a:t>
            </a:r>
            <a:r>
              <a:rPr lang="en-AU" sz="2400" dirty="0"/>
              <a:t>If the forward premium is equal to the interest rate differential as just described, then covered interest arbitrage will not be feasible.</a:t>
            </a:r>
          </a:p>
          <a:p>
            <a:pPr marL="0" indent="0">
              <a:buNone/>
              <a:defRPr/>
            </a:pPr>
            <a:endParaRPr lang="en-AU" sz="1800" dirty="0"/>
          </a:p>
        </p:txBody>
      </p:sp>
      <p:sp>
        <p:nvSpPr>
          <p:cNvPr id="4" name="Title 1">
            <a:extLst>
              <a:ext uri="{FF2B5EF4-FFF2-40B4-BE49-F238E27FC236}">
                <a16:creationId xmlns:a16="http://schemas.microsoft.com/office/drawing/2014/main" id="{45C59B92-D7F0-4025-8875-2E9E3D522972}"/>
              </a:ext>
            </a:extLst>
          </p:cNvPr>
          <p:cNvSpPr>
            <a:spLocks noGrp="1"/>
          </p:cNvSpPr>
          <p:nvPr>
            <p:ph type="title"/>
          </p:nvPr>
        </p:nvSpPr>
        <p:spPr>
          <a:xfrm>
            <a:off x="1981200" y="333376"/>
            <a:ext cx="8229600" cy="574675"/>
          </a:xfrm>
        </p:spPr>
        <p:txBody>
          <a:bodyPr/>
          <a:lstStyle/>
          <a:p>
            <a:pPr>
              <a:defRPr/>
            </a:pPr>
            <a:r>
              <a:rPr lang="en-AU"/>
              <a:t>Interest Rate Parity</a:t>
            </a:r>
          </a:p>
        </p:txBody>
      </p:sp>
      <p:graphicFrame>
        <p:nvGraphicFramePr>
          <p:cNvPr id="27652" name="Object 4">
            <a:extLst>
              <a:ext uri="{FF2B5EF4-FFF2-40B4-BE49-F238E27FC236}">
                <a16:creationId xmlns:a16="http://schemas.microsoft.com/office/drawing/2014/main" id="{4BE32CC5-E470-4514-A599-6D0CF322281D}"/>
              </a:ext>
            </a:extLst>
          </p:cNvPr>
          <p:cNvGraphicFramePr>
            <a:graphicFrameLocks noChangeAspect="1"/>
          </p:cNvGraphicFramePr>
          <p:nvPr/>
        </p:nvGraphicFramePr>
        <p:xfrm>
          <a:off x="5715000" y="2354263"/>
          <a:ext cx="3030538" cy="2514600"/>
        </p:xfrm>
        <a:graphic>
          <a:graphicData uri="http://schemas.openxmlformats.org/presentationml/2006/ole">
            <mc:AlternateContent xmlns:mc="http://schemas.openxmlformats.org/markup-compatibility/2006">
              <mc:Choice xmlns:v="urn:schemas-microsoft-com:vml" Requires="v">
                <p:oleObj spid="_x0000_s2082" name="Equation" r:id="rId3" imgW="2159000" imgH="1790700" progId="Equation.3">
                  <p:embed/>
                </p:oleObj>
              </mc:Choice>
              <mc:Fallback>
                <p:oleObj name="Equation" r:id="rId3" imgW="2159000" imgH="1790700" progId="Equation.3">
                  <p:embed/>
                  <p:pic>
                    <p:nvPicPr>
                      <p:cNvPr id="27652" name="Object 4">
                        <a:extLst>
                          <a:ext uri="{FF2B5EF4-FFF2-40B4-BE49-F238E27FC236}">
                            <a16:creationId xmlns:a16="http://schemas.microsoft.com/office/drawing/2014/main" id="{4BE32CC5-E470-4514-A599-6D0CF322281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5000" y="2354263"/>
                        <a:ext cx="3030538"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7278132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30BC3F-98E2-4F6E-AAC3-F46FA217E0DE}"/>
              </a:ext>
            </a:extLst>
          </p:cNvPr>
          <p:cNvSpPr>
            <a:spLocks noGrp="1"/>
          </p:cNvSpPr>
          <p:nvPr>
            <p:ph idx="1"/>
          </p:nvPr>
        </p:nvSpPr>
        <p:spPr>
          <a:xfrm>
            <a:off x="1703389" y="1147764"/>
            <a:ext cx="8713787" cy="4802187"/>
          </a:xfrm>
        </p:spPr>
        <p:txBody>
          <a:bodyPr/>
          <a:lstStyle/>
          <a:p>
            <a:pPr marL="0" indent="0">
              <a:lnSpc>
                <a:spcPct val="90000"/>
              </a:lnSpc>
              <a:buNone/>
              <a:defRPr/>
            </a:pPr>
            <a:r>
              <a:rPr lang="en-AU" sz="2600" b="1" dirty="0">
                <a:solidFill>
                  <a:srgbClr val="0070C0"/>
                </a:solidFill>
              </a:rPr>
              <a:t>Graphic Analysis of Interest Rate Parity</a:t>
            </a:r>
          </a:p>
          <a:p>
            <a:pPr algn="just">
              <a:lnSpc>
                <a:spcPct val="90000"/>
              </a:lnSpc>
              <a:buFont typeface="Wingdings" panose="05000000000000000000" pitchFamily="2" charset="2"/>
              <a:buChar char="§"/>
              <a:defRPr/>
            </a:pPr>
            <a:r>
              <a:rPr lang="en-AU" sz="2400" dirty="0">
                <a:solidFill>
                  <a:schemeClr val="tx2">
                    <a:lumMod val="60000"/>
                    <a:lumOff val="40000"/>
                  </a:schemeClr>
                </a:solidFill>
              </a:rPr>
              <a:t>Points representing a discount:</a:t>
            </a:r>
            <a:r>
              <a:rPr lang="en-AU" sz="2400" dirty="0"/>
              <a:t> </a:t>
            </a:r>
            <a:r>
              <a:rPr lang="en-AU" sz="2400" i="1" dirty="0"/>
              <a:t>points A and B</a:t>
            </a:r>
          </a:p>
          <a:p>
            <a:pPr algn="just">
              <a:lnSpc>
                <a:spcPct val="90000"/>
              </a:lnSpc>
              <a:buFont typeface="Wingdings" panose="05000000000000000000" pitchFamily="2" charset="2"/>
              <a:buChar char="§"/>
              <a:defRPr/>
            </a:pPr>
            <a:r>
              <a:rPr lang="en-AU" sz="2400" dirty="0">
                <a:solidFill>
                  <a:schemeClr val="tx2">
                    <a:lumMod val="60000"/>
                    <a:lumOff val="40000"/>
                  </a:schemeClr>
                </a:solidFill>
              </a:rPr>
              <a:t>Points representing a premium: </a:t>
            </a:r>
            <a:r>
              <a:rPr lang="en-AU" sz="2400" i="1" dirty="0"/>
              <a:t>points C and D</a:t>
            </a:r>
          </a:p>
          <a:p>
            <a:pPr algn="just">
              <a:lnSpc>
                <a:spcPct val="90000"/>
              </a:lnSpc>
              <a:buFont typeface="Wingdings" panose="05000000000000000000" pitchFamily="2" charset="2"/>
              <a:buChar char="§"/>
              <a:defRPr/>
            </a:pPr>
            <a:r>
              <a:rPr lang="en-AU" sz="2400" dirty="0">
                <a:solidFill>
                  <a:schemeClr val="tx2">
                    <a:lumMod val="60000"/>
                    <a:lumOff val="40000"/>
                  </a:schemeClr>
                </a:solidFill>
              </a:rPr>
              <a:t>Points representing IRP: </a:t>
            </a:r>
            <a:r>
              <a:rPr lang="en-AU" sz="2400" i="1" dirty="0"/>
              <a:t>points A, B, C, D</a:t>
            </a:r>
          </a:p>
          <a:p>
            <a:pPr algn="just">
              <a:lnSpc>
                <a:spcPct val="90000"/>
              </a:lnSpc>
              <a:buFont typeface="Wingdings" panose="05000000000000000000" pitchFamily="2" charset="2"/>
              <a:buChar char="§"/>
              <a:defRPr/>
            </a:pPr>
            <a:r>
              <a:rPr lang="en-AU" sz="2400" dirty="0">
                <a:solidFill>
                  <a:schemeClr val="tx2">
                    <a:lumMod val="60000"/>
                    <a:lumOff val="40000"/>
                  </a:schemeClr>
                </a:solidFill>
              </a:rPr>
              <a:t>Points below the IRP line:</a:t>
            </a:r>
            <a:r>
              <a:rPr lang="en-AU" sz="2400" dirty="0"/>
              <a:t> </a:t>
            </a:r>
            <a:r>
              <a:rPr lang="en-AU" sz="2400" i="1" dirty="0"/>
              <a:t>points X and Y</a:t>
            </a:r>
          </a:p>
          <a:p>
            <a:pPr lvl="1" algn="just">
              <a:lnSpc>
                <a:spcPct val="90000"/>
              </a:lnSpc>
              <a:buFont typeface="Wingdings" panose="05000000000000000000" pitchFamily="2" charset="2"/>
              <a:buChar char="§"/>
              <a:defRPr/>
            </a:pPr>
            <a:r>
              <a:rPr lang="en-AU" sz="2400" dirty="0"/>
              <a:t>Investors can engage in covered interest arbitrage and earn a higher return by investing in foreign currency after considering foreign interest rate and forward premium or discount</a:t>
            </a:r>
          </a:p>
          <a:p>
            <a:pPr algn="just">
              <a:lnSpc>
                <a:spcPct val="90000"/>
              </a:lnSpc>
              <a:buFont typeface="Wingdings" panose="05000000000000000000" pitchFamily="2" charset="2"/>
              <a:buChar char="§"/>
              <a:defRPr/>
            </a:pPr>
            <a:r>
              <a:rPr lang="en-AU" sz="2400" dirty="0">
                <a:solidFill>
                  <a:schemeClr val="tx2">
                    <a:lumMod val="60000"/>
                    <a:lumOff val="40000"/>
                  </a:schemeClr>
                </a:solidFill>
              </a:rPr>
              <a:t>Points above the IRP line:</a:t>
            </a:r>
            <a:r>
              <a:rPr lang="en-AU" sz="2400" dirty="0"/>
              <a:t> </a:t>
            </a:r>
            <a:r>
              <a:rPr lang="en-AU" sz="2400" i="1" dirty="0"/>
              <a:t>point Z</a:t>
            </a:r>
          </a:p>
          <a:p>
            <a:pPr lvl="1" algn="just">
              <a:lnSpc>
                <a:spcPct val="90000"/>
              </a:lnSpc>
              <a:buFont typeface="Wingdings" panose="05000000000000000000" pitchFamily="2" charset="2"/>
              <a:buChar char="§"/>
              <a:defRPr/>
            </a:pPr>
            <a:r>
              <a:rPr lang="en-AU" sz="2400" dirty="0"/>
              <a:t>Australian investors would achieve a lower return on a foreign investment than on a domestic one</a:t>
            </a:r>
          </a:p>
          <a:p>
            <a:pPr marL="0" indent="0">
              <a:buNone/>
              <a:defRPr/>
            </a:pPr>
            <a:endParaRPr lang="en-AU" sz="2800" dirty="0"/>
          </a:p>
        </p:txBody>
      </p:sp>
      <p:sp>
        <p:nvSpPr>
          <p:cNvPr id="4" name="Title 1">
            <a:extLst>
              <a:ext uri="{FF2B5EF4-FFF2-40B4-BE49-F238E27FC236}">
                <a16:creationId xmlns:a16="http://schemas.microsoft.com/office/drawing/2014/main" id="{4FBA2A54-D254-4455-B6FD-9A9B6AD66A9D}"/>
              </a:ext>
            </a:extLst>
          </p:cNvPr>
          <p:cNvSpPr>
            <a:spLocks noGrp="1"/>
          </p:cNvSpPr>
          <p:nvPr>
            <p:ph type="title"/>
          </p:nvPr>
        </p:nvSpPr>
        <p:spPr>
          <a:xfrm>
            <a:off x="1981200" y="333375"/>
            <a:ext cx="8229600" cy="508000"/>
          </a:xfrm>
        </p:spPr>
        <p:txBody>
          <a:bodyPr/>
          <a:lstStyle/>
          <a:p>
            <a:pPr>
              <a:defRPr/>
            </a:pPr>
            <a:r>
              <a:rPr lang="en-AU"/>
              <a:t>Interest Rate Parity</a:t>
            </a:r>
          </a:p>
        </p:txBody>
      </p:sp>
    </p:spTree>
    <p:extLst>
      <p:ext uri="{BB962C8B-B14F-4D97-AF65-F5344CB8AC3E}">
        <p14:creationId xmlns:p14="http://schemas.microsoft.com/office/powerpoint/2010/main" val="18098572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74C8C-D30B-4050-B066-3B9C1ACE675B}"/>
              </a:ext>
            </a:extLst>
          </p:cNvPr>
          <p:cNvSpPr>
            <a:spLocks noGrp="1"/>
          </p:cNvSpPr>
          <p:nvPr>
            <p:ph type="title"/>
          </p:nvPr>
        </p:nvSpPr>
        <p:spPr>
          <a:xfrm>
            <a:off x="1981200" y="687389"/>
            <a:ext cx="8229600" cy="884237"/>
          </a:xfrm>
        </p:spPr>
        <p:txBody>
          <a:bodyPr/>
          <a:lstStyle/>
          <a:p>
            <a:pPr>
              <a:defRPr/>
            </a:pPr>
            <a:r>
              <a:rPr lang="en-AU" sz="2400" dirty="0"/>
              <a:t>illustration of interest rate parity</a:t>
            </a:r>
          </a:p>
        </p:txBody>
      </p:sp>
      <p:pic>
        <p:nvPicPr>
          <p:cNvPr id="29699" name="Content Placeholder 3">
            <a:extLst>
              <a:ext uri="{FF2B5EF4-FFF2-40B4-BE49-F238E27FC236}">
                <a16:creationId xmlns:a16="http://schemas.microsoft.com/office/drawing/2014/main" id="{6B07478F-54C5-4FEA-8F73-9D8285D1FBC1}"/>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3214689" y="1916113"/>
            <a:ext cx="5838825" cy="4297362"/>
          </a:xfrm>
        </p:spPr>
      </p:pic>
    </p:spTree>
    <p:extLst>
      <p:ext uri="{BB962C8B-B14F-4D97-AF65-F5344CB8AC3E}">
        <p14:creationId xmlns:p14="http://schemas.microsoft.com/office/powerpoint/2010/main" val="39796643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72E00-72D1-4E9E-B292-3EC45E2507D1}"/>
              </a:ext>
            </a:extLst>
          </p:cNvPr>
          <p:cNvSpPr>
            <a:spLocks noGrp="1"/>
          </p:cNvSpPr>
          <p:nvPr>
            <p:ph type="title"/>
          </p:nvPr>
        </p:nvSpPr>
        <p:spPr>
          <a:xfrm>
            <a:off x="1981200" y="260351"/>
            <a:ext cx="8229600" cy="720725"/>
          </a:xfrm>
        </p:spPr>
        <p:txBody>
          <a:bodyPr/>
          <a:lstStyle/>
          <a:p>
            <a:pPr>
              <a:defRPr/>
            </a:pPr>
            <a:r>
              <a:rPr lang="en-AU"/>
              <a:t>Interest Rate Parity</a:t>
            </a:r>
          </a:p>
        </p:txBody>
      </p:sp>
      <p:sp>
        <p:nvSpPr>
          <p:cNvPr id="3" name="Content Placeholder 2">
            <a:extLst>
              <a:ext uri="{FF2B5EF4-FFF2-40B4-BE49-F238E27FC236}">
                <a16:creationId xmlns:a16="http://schemas.microsoft.com/office/drawing/2014/main" id="{C2B7D10D-1C28-4AB4-BB01-E02BBE167A14}"/>
              </a:ext>
            </a:extLst>
          </p:cNvPr>
          <p:cNvSpPr>
            <a:spLocks noGrp="1"/>
          </p:cNvSpPr>
          <p:nvPr>
            <p:ph idx="1"/>
          </p:nvPr>
        </p:nvSpPr>
        <p:spPr>
          <a:xfrm>
            <a:off x="1981200" y="1268413"/>
            <a:ext cx="8153400" cy="3960812"/>
          </a:xfrm>
        </p:spPr>
        <p:txBody>
          <a:bodyPr/>
          <a:lstStyle/>
          <a:p>
            <a:pPr marL="0" indent="0">
              <a:lnSpc>
                <a:spcPct val="90000"/>
              </a:lnSpc>
              <a:buNone/>
              <a:defRPr/>
            </a:pPr>
            <a:r>
              <a:rPr lang="en-AU" sz="2600" b="1" dirty="0">
                <a:solidFill>
                  <a:srgbClr val="0070C0"/>
                </a:solidFill>
              </a:rPr>
              <a:t>How to Test Whether Interest Rate Parity Holds </a:t>
            </a:r>
          </a:p>
          <a:p>
            <a:pPr marL="914400" lvl="1" indent="-457200" algn="just">
              <a:lnSpc>
                <a:spcPct val="90000"/>
              </a:lnSpc>
              <a:buFont typeface="Wingdings" pitchFamily="2" charset="2"/>
              <a:buChar char="§"/>
              <a:defRPr/>
            </a:pPr>
            <a:r>
              <a:rPr lang="en-AU" sz="2000" dirty="0"/>
              <a:t>The location of the points provides an indication of whether covered interest arbitrage is worthwhile</a:t>
            </a:r>
          </a:p>
          <a:p>
            <a:pPr marL="914400" lvl="1" indent="-457200" algn="just">
              <a:lnSpc>
                <a:spcPct val="90000"/>
              </a:lnSpc>
              <a:buFont typeface="Wingdings" pitchFamily="2" charset="2"/>
              <a:buChar char="§"/>
              <a:defRPr/>
            </a:pPr>
            <a:r>
              <a:rPr lang="en-AU" sz="2000" dirty="0"/>
              <a:t>For points to the right of the IRP line, investors in the home country should consider using covered interest arbitrage, since a return higher than the home interest rate (i</a:t>
            </a:r>
            <a:r>
              <a:rPr lang="en-AU" sz="2000" baseline="-25000" dirty="0"/>
              <a:t>h</a:t>
            </a:r>
            <a:r>
              <a:rPr lang="en-AU" sz="2000" dirty="0"/>
              <a:t>) is achievable</a:t>
            </a:r>
          </a:p>
          <a:p>
            <a:pPr marL="914400" lvl="1" indent="-457200" algn="just">
              <a:lnSpc>
                <a:spcPct val="90000"/>
              </a:lnSpc>
              <a:buFont typeface="Wingdings" pitchFamily="2" charset="2"/>
              <a:buChar char="§"/>
              <a:defRPr/>
            </a:pPr>
            <a:r>
              <a:rPr lang="en-AU" sz="2000" dirty="0"/>
              <a:t>Of course, as investors and firms take advantage of such opportunities, the point will tend to move toward the IRP line</a:t>
            </a:r>
          </a:p>
          <a:p>
            <a:pPr marL="914400" lvl="1" indent="-457200" algn="just">
              <a:lnSpc>
                <a:spcPct val="90000"/>
              </a:lnSpc>
              <a:buFont typeface="Wingdings" pitchFamily="2" charset="2"/>
              <a:buChar char="§"/>
              <a:defRPr/>
            </a:pPr>
            <a:r>
              <a:rPr lang="en-AU" sz="2000" dirty="0"/>
              <a:t>Covered interest arbitrage should continue until the interest rate parity relationship holds</a:t>
            </a:r>
          </a:p>
          <a:p>
            <a:pPr>
              <a:defRPr/>
            </a:pPr>
            <a:endParaRPr lang="en-AU" sz="2800" dirty="0"/>
          </a:p>
        </p:txBody>
      </p:sp>
    </p:spTree>
    <p:extLst>
      <p:ext uri="{BB962C8B-B14F-4D97-AF65-F5344CB8AC3E}">
        <p14:creationId xmlns:p14="http://schemas.microsoft.com/office/powerpoint/2010/main" val="40244527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332D4-6390-43CE-9D0B-8880E608BC56}"/>
              </a:ext>
            </a:extLst>
          </p:cNvPr>
          <p:cNvSpPr>
            <a:spLocks noGrp="1"/>
          </p:cNvSpPr>
          <p:nvPr>
            <p:ph type="title"/>
          </p:nvPr>
        </p:nvSpPr>
        <p:spPr>
          <a:xfrm>
            <a:off x="1981200" y="687389"/>
            <a:ext cx="8229600" cy="581025"/>
          </a:xfrm>
        </p:spPr>
        <p:txBody>
          <a:bodyPr/>
          <a:lstStyle/>
          <a:p>
            <a:pPr>
              <a:defRPr/>
            </a:pPr>
            <a:r>
              <a:rPr lang="en-AU"/>
              <a:t>Interest Rate Parity</a:t>
            </a:r>
          </a:p>
        </p:txBody>
      </p:sp>
      <p:sp>
        <p:nvSpPr>
          <p:cNvPr id="3" name="Content Placeholder 2">
            <a:extLst>
              <a:ext uri="{FF2B5EF4-FFF2-40B4-BE49-F238E27FC236}">
                <a16:creationId xmlns:a16="http://schemas.microsoft.com/office/drawing/2014/main" id="{D6E56DAC-8924-434B-92AE-E97A8B79A8F6}"/>
              </a:ext>
            </a:extLst>
          </p:cNvPr>
          <p:cNvSpPr>
            <a:spLocks noGrp="1"/>
          </p:cNvSpPr>
          <p:nvPr>
            <p:ph idx="1"/>
          </p:nvPr>
        </p:nvSpPr>
        <p:spPr>
          <a:xfrm>
            <a:off x="2133600" y="1557339"/>
            <a:ext cx="8001000" cy="3959225"/>
          </a:xfrm>
        </p:spPr>
        <p:txBody>
          <a:bodyPr/>
          <a:lstStyle/>
          <a:p>
            <a:pPr marL="0" indent="0">
              <a:lnSpc>
                <a:spcPct val="90000"/>
              </a:lnSpc>
              <a:buNone/>
              <a:defRPr/>
            </a:pPr>
            <a:r>
              <a:rPr lang="en-AU" sz="2600" b="1" dirty="0">
                <a:solidFill>
                  <a:srgbClr val="0070C0"/>
                </a:solidFill>
              </a:rPr>
              <a:t>Interpretation of Interest Rate Parity</a:t>
            </a:r>
          </a:p>
          <a:p>
            <a:pPr marL="290513" lvl="1" indent="-290513" algn="just">
              <a:lnSpc>
                <a:spcPct val="90000"/>
              </a:lnSpc>
              <a:buFont typeface="Wingdings" panose="05000000000000000000" pitchFamily="2" charset="2"/>
              <a:buChar char="§"/>
              <a:defRPr/>
            </a:pPr>
            <a:r>
              <a:rPr lang="en-AU" sz="2400" dirty="0"/>
              <a:t>Interest rate parity does not imply that investors from different countries will earn the same returns</a:t>
            </a:r>
          </a:p>
          <a:p>
            <a:pPr marL="0" lvl="1" indent="0" algn="just">
              <a:lnSpc>
                <a:spcPct val="90000"/>
              </a:lnSpc>
              <a:buNone/>
              <a:defRPr/>
            </a:pPr>
            <a:endParaRPr lang="en-AU" sz="2400" dirty="0"/>
          </a:p>
          <a:p>
            <a:pPr marL="0" indent="0" algn="just">
              <a:lnSpc>
                <a:spcPct val="90000"/>
              </a:lnSpc>
              <a:buNone/>
              <a:defRPr/>
            </a:pPr>
            <a:r>
              <a:rPr lang="en-AU" sz="2600" b="1" dirty="0">
                <a:solidFill>
                  <a:srgbClr val="0070C0"/>
                </a:solidFill>
              </a:rPr>
              <a:t>Does Interest Rate Parity Hold?</a:t>
            </a:r>
          </a:p>
          <a:p>
            <a:pPr marL="290513" lvl="1" indent="-282575" algn="just">
              <a:lnSpc>
                <a:spcPct val="90000"/>
              </a:lnSpc>
              <a:buFont typeface="Wingdings" panose="05000000000000000000" pitchFamily="2" charset="2"/>
              <a:buChar char="§"/>
              <a:defRPr/>
            </a:pPr>
            <a:r>
              <a:rPr lang="en-AU" sz="2400" dirty="0"/>
              <a:t>Compare the forward rate (or discount) with interest rate quotations occurring at the same time. Due to limitations in access to data, it is difficult to obtain quotations that reflect the same point in time</a:t>
            </a:r>
            <a:endParaRPr lang="en-AU" sz="2000" dirty="0">
              <a:solidFill>
                <a:srgbClr val="336699"/>
              </a:solidFill>
            </a:endParaRPr>
          </a:p>
          <a:p>
            <a:pPr marL="0" indent="0">
              <a:buNone/>
              <a:defRPr/>
            </a:pPr>
            <a:endParaRPr lang="en-AU" dirty="0"/>
          </a:p>
        </p:txBody>
      </p:sp>
    </p:spTree>
    <p:extLst>
      <p:ext uri="{BB962C8B-B14F-4D97-AF65-F5344CB8AC3E}">
        <p14:creationId xmlns:p14="http://schemas.microsoft.com/office/powerpoint/2010/main" val="29525904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D9637-41A2-49FB-8466-F1ECAE68B4AC}"/>
              </a:ext>
            </a:extLst>
          </p:cNvPr>
          <p:cNvSpPr>
            <a:spLocks noGrp="1"/>
          </p:cNvSpPr>
          <p:nvPr>
            <p:ph type="title"/>
          </p:nvPr>
        </p:nvSpPr>
        <p:spPr>
          <a:xfrm>
            <a:off x="1981200" y="260350"/>
            <a:ext cx="8229600" cy="884238"/>
          </a:xfrm>
        </p:spPr>
        <p:txBody>
          <a:bodyPr/>
          <a:lstStyle/>
          <a:p>
            <a:pPr>
              <a:defRPr/>
            </a:pPr>
            <a:r>
              <a:rPr lang="en-AU" sz="3200"/>
              <a:t>Interest Rate Parity</a:t>
            </a:r>
          </a:p>
        </p:txBody>
      </p:sp>
      <p:sp>
        <p:nvSpPr>
          <p:cNvPr id="3" name="Content Placeholder 2">
            <a:extLst>
              <a:ext uri="{FF2B5EF4-FFF2-40B4-BE49-F238E27FC236}">
                <a16:creationId xmlns:a16="http://schemas.microsoft.com/office/drawing/2014/main" id="{9E9D45DF-D657-4762-A0F9-1A7C265C047F}"/>
              </a:ext>
            </a:extLst>
          </p:cNvPr>
          <p:cNvSpPr>
            <a:spLocks noGrp="1"/>
          </p:cNvSpPr>
          <p:nvPr>
            <p:ph idx="1"/>
          </p:nvPr>
        </p:nvSpPr>
        <p:spPr>
          <a:xfrm>
            <a:off x="1847850" y="1268413"/>
            <a:ext cx="8286750" cy="4824412"/>
          </a:xfrm>
        </p:spPr>
        <p:txBody>
          <a:bodyPr>
            <a:normAutofit lnSpcReduction="10000"/>
          </a:bodyPr>
          <a:lstStyle/>
          <a:p>
            <a:pPr marL="0" indent="0">
              <a:buNone/>
              <a:defRPr/>
            </a:pPr>
            <a:r>
              <a:rPr lang="en-AU" sz="2800" b="1" dirty="0">
                <a:solidFill>
                  <a:srgbClr val="0070C0"/>
                </a:solidFill>
              </a:rPr>
              <a:t>Considerations When Assessing Interest Rate Parity</a:t>
            </a:r>
          </a:p>
          <a:p>
            <a:pPr>
              <a:buFont typeface="Wingdings" panose="05000000000000000000" pitchFamily="2" charset="2"/>
              <a:buChar char="§"/>
              <a:defRPr/>
            </a:pPr>
            <a:r>
              <a:rPr lang="en-AU" sz="2400" dirty="0">
                <a:solidFill>
                  <a:schemeClr val="tx2">
                    <a:lumMod val="60000"/>
                    <a:lumOff val="40000"/>
                  </a:schemeClr>
                </a:solidFill>
              </a:rPr>
              <a:t>Transaction costs</a:t>
            </a:r>
          </a:p>
          <a:p>
            <a:pPr lvl="1" indent="-342900" algn="just">
              <a:buFont typeface="Wingdings" panose="05000000000000000000" pitchFamily="2" charset="2"/>
              <a:buChar char="§"/>
              <a:defRPr/>
            </a:pPr>
            <a:r>
              <a:rPr lang="en-AU" sz="2000" dirty="0"/>
              <a:t>The actual point reflecting the interest rate differential and forward rate premium must be farther from the IRP line to make covered interest arbitrage worthwhile</a:t>
            </a:r>
          </a:p>
          <a:p>
            <a:pPr algn="just">
              <a:buFont typeface="Wingdings" panose="05000000000000000000" pitchFamily="2" charset="2"/>
              <a:buChar char="§"/>
              <a:defRPr/>
            </a:pPr>
            <a:r>
              <a:rPr lang="en-AU" sz="2400" dirty="0">
                <a:solidFill>
                  <a:schemeClr val="tx2">
                    <a:lumMod val="60000"/>
                    <a:lumOff val="40000"/>
                  </a:schemeClr>
                </a:solidFill>
              </a:rPr>
              <a:t>Political risk</a:t>
            </a:r>
          </a:p>
          <a:p>
            <a:pPr lvl="1" indent="-342900" algn="just">
              <a:buFont typeface="Wingdings" panose="05000000000000000000" pitchFamily="2" charset="2"/>
              <a:buChar char="§"/>
              <a:defRPr/>
            </a:pPr>
            <a:r>
              <a:rPr lang="en-AU" sz="2000" dirty="0"/>
              <a:t>A crisis in the foreign country could cause its government to restrict any exchange of the local currency for other currencies</a:t>
            </a:r>
          </a:p>
          <a:p>
            <a:pPr algn="just">
              <a:buFont typeface="Wingdings" panose="05000000000000000000" pitchFamily="2" charset="2"/>
              <a:buChar char="§"/>
              <a:defRPr/>
            </a:pPr>
            <a:r>
              <a:rPr lang="en-AU" sz="2400" dirty="0">
                <a:solidFill>
                  <a:schemeClr val="tx2">
                    <a:lumMod val="60000"/>
                    <a:lumOff val="40000"/>
                  </a:schemeClr>
                </a:solidFill>
              </a:rPr>
              <a:t>Differential tax laws</a:t>
            </a:r>
          </a:p>
          <a:p>
            <a:pPr lvl="1" indent="-342900" algn="just">
              <a:buFont typeface="Wingdings" panose="05000000000000000000" pitchFamily="2" charset="2"/>
              <a:buChar char="§"/>
              <a:defRPr/>
            </a:pPr>
            <a:r>
              <a:rPr lang="en-AU" sz="2000" dirty="0"/>
              <a:t>Covered interest arbitrage might be feasible when considering before-tax returns but not necessarily when considering after-tax returns</a:t>
            </a:r>
          </a:p>
          <a:p>
            <a:pPr>
              <a:defRPr/>
            </a:pPr>
            <a:endParaRPr lang="en-AU" sz="2800" dirty="0"/>
          </a:p>
        </p:txBody>
      </p:sp>
    </p:spTree>
    <p:extLst>
      <p:ext uri="{BB962C8B-B14F-4D97-AF65-F5344CB8AC3E}">
        <p14:creationId xmlns:p14="http://schemas.microsoft.com/office/powerpoint/2010/main" val="34006686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963B7-A78A-49F1-A40F-FA9FB734132B}"/>
              </a:ext>
            </a:extLst>
          </p:cNvPr>
          <p:cNvSpPr>
            <a:spLocks noGrp="1"/>
          </p:cNvSpPr>
          <p:nvPr>
            <p:ph type="title"/>
          </p:nvPr>
        </p:nvSpPr>
        <p:spPr>
          <a:xfrm>
            <a:off x="1981200" y="687389"/>
            <a:ext cx="8229600" cy="884237"/>
          </a:xfrm>
        </p:spPr>
        <p:txBody>
          <a:bodyPr>
            <a:normAutofit/>
          </a:bodyPr>
          <a:lstStyle/>
          <a:p>
            <a:pPr>
              <a:defRPr/>
            </a:pPr>
            <a:r>
              <a:rPr lang="en-AU" sz="2400" dirty="0"/>
              <a:t>Potential for Covered Interest Arbitrage When Considering Transaction Costs</a:t>
            </a:r>
          </a:p>
        </p:txBody>
      </p:sp>
      <p:pic>
        <p:nvPicPr>
          <p:cNvPr id="33795" name="Content Placeholder 4">
            <a:extLst>
              <a:ext uri="{FF2B5EF4-FFF2-40B4-BE49-F238E27FC236}">
                <a16:creationId xmlns:a16="http://schemas.microsoft.com/office/drawing/2014/main" id="{815FB3CB-68FA-4AC7-9AAD-394235A4E70C}"/>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972548" y="1666706"/>
            <a:ext cx="6246903" cy="4891630"/>
          </a:xfrm>
        </p:spPr>
      </p:pic>
    </p:spTree>
    <p:extLst>
      <p:ext uri="{BB962C8B-B14F-4D97-AF65-F5344CB8AC3E}">
        <p14:creationId xmlns:p14="http://schemas.microsoft.com/office/powerpoint/2010/main" val="13739653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DAF85-32EB-408A-BF1F-05D553556966}"/>
              </a:ext>
            </a:extLst>
          </p:cNvPr>
          <p:cNvSpPr>
            <a:spLocks noGrp="1"/>
          </p:cNvSpPr>
          <p:nvPr>
            <p:ph type="title"/>
          </p:nvPr>
        </p:nvSpPr>
        <p:spPr>
          <a:xfrm>
            <a:off x="1981200" y="188914"/>
            <a:ext cx="8229600" cy="884237"/>
          </a:xfrm>
        </p:spPr>
        <p:txBody>
          <a:bodyPr>
            <a:normAutofit fontScale="90000"/>
          </a:bodyPr>
          <a:lstStyle/>
          <a:p>
            <a:pPr>
              <a:defRPr/>
            </a:pPr>
            <a:r>
              <a:rPr lang="en-AU"/>
              <a:t>Variation in Forward Premiums</a:t>
            </a:r>
          </a:p>
        </p:txBody>
      </p:sp>
      <p:sp>
        <p:nvSpPr>
          <p:cNvPr id="3" name="Content Placeholder 2">
            <a:extLst>
              <a:ext uri="{FF2B5EF4-FFF2-40B4-BE49-F238E27FC236}">
                <a16:creationId xmlns:a16="http://schemas.microsoft.com/office/drawing/2014/main" id="{CB07E1F4-E4EC-444F-BAF4-7E153724EEF7}"/>
              </a:ext>
            </a:extLst>
          </p:cNvPr>
          <p:cNvSpPr>
            <a:spLocks noGrp="1"/>
          </p:cNvSpPr>
          <p:nvPr>
            <p:ph idx="1"/>
          </p:nvPr>
        </p:nvSpPr>
        <p:spPr>
          <a:xfrm>
            <a:off x="2133600" y="1268413"/>
            <a:ext cx="8001000" cy="4464050"/>
          </a:xfrm>
        </p:spPr>
        <p:txBody>
          <a:bodyPr/>
          <a:lstStyle/>
          <a:p>
            <a:pPr marL="0" indent="0">
              <a:buNone/>
              <a:defRPr/>
            </a:pPr>
            <a:r>
              <a:rPr lang="en-AU" sz="2600" b="1" dirty="0">
                <a:solidFill>
                  <a:srgbClr val="0070C0"/>
                </a:solidFill>
              </a:rPr>
              <a:t>Forward Premiums across Maturities</a:t>
            </a:r>
          </a:p>
          <a:p>
            <a:pPr marL="350838" lvl="1" indent="-342900" algn="just">
              <a:spcBef>
                <a:spcPct val="0"/>
              </a:spcBef>
              <a:buFont typeface="Wingdings" panose="05000000000000000000" pitchFamily="2" charset="2"/>
              <a:buChar char="§"/>
              <a:defRPr/>
            </a:pPr>
            <a:r>
              <a:rPr lang="en-AU" sz="1800" dirty="0"/>
              <a:t>The annualised interest rate differential between two countries can vary among debt maturities, and so will the annualised forward premiums</a:t>
            </a:r>
          </a:p>
          <a:p>
            <a:pPr marL="0" indent="0" algn="just">
              <a:buNone/>
              <a:defRPr/>
            </a:pPr>
            <a:r>
              <a:rPr lang="en-AU" sz="2600" b="1" dirty="0">
                <a:solidFill>
                  <a:srgbClr val="0070C0"/>
                </a:solidFill>
              </a:rPr>
              <a:t>Changes in Forward Premiums over Time</a:t>
            </a:r>
          </a:p>
          <a:p>
            <a:pPr marL="350838" lvl="1" indent="-342900" algn="just">
              <a:spcBef>
                <a:spcPct val="0"/>
              </a:spcBef>
              <a:buFont typeface="Wingdings" panose="05000000000000000000" pitchFamily="2" charset="2"/>
              <a:buChar char="§"/>
              <a:defRPr/>
            </a:pPr>
            <a:r>
              <a:rPr lang="en-AU" sz="1800" dirty="0"/>
              <a:t>Next figure illustrates the relationship between interest rate differentials and the forward premium over time, when interest rate parity holds. The forward premium must adjust to existing interest rate conditions if interest rate parity holds</a:t>
            </a:r>
          </a:p>
          <a:p>
            <a:pPr algn="just">
              <a:buClr>
                <a:srgbClr val="336699"/>
              </a:buClr>
              <a:buFont typeface="Wingdings" panose="05000000000000000000" pitchFamily="2" charset="2"/>
              <a:buChar char="§"/>
              <a:defRPr/>
            </a:pPr>
            <a:r>
              <a:rPr lang="en-AU" sz="2400" dirty="0">
                <a:solidFill>
                  <a:schemeClr val="tx2">
                    <a:lumMod val="60000"/>
                    <a:lumOff val="40000"/>
                  </a:schemeClr>
                </a:solidFill>
              </a:rPr>
              <a:t>Explaining changes in the forward rate</a:t>
            </a:r>
          </a:p>
          <a:p>
            <a:pPr marL="750888" lvl="2" indent="-342900" algn="just">
              <a:spcBef>
                <a:spcPct val="0"/>
              </a:spcBef>
              <a:buFont typeface="Wingdings" panose="05000000000000000000" pitchFamily="2" charset="2"/>
              <a:buChar char="§"/>
              <a:defRPr/>
            </a:pPr>
            <a:r>
              <a:rPr lang="en-AU" sz="1800" dirty="0"/>
              <a:t>The forward rate is indirectly affected by all the factors that can affect the spot rate (S) over time, including inflation differentials, interest rate differentials, etc. The change in the forward rate can also be due to a change in the premium</a:t>
            </a:r>
          </a:p>
          <a:p>
            <a:pPr>
              <a:defRPr/>
            </a:pPr>
            <a:endParaRPr lang="en-AU" sz="2400" dirty="0"/>
          </a:p>
        </p:txBody>
      </p:sp>
    </p:spTree>
    <p:extLst>
      <p:ext uri="{BB962C8B-B14F-4D97-AF65-F5344CB8AC3E}">
        <p14:creationId xmlns:p14="http://schemas.microsoft.com/office/powerpoint/2010/main" val="17650209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663A5-55F6-4857-896C-2C6D4C9AE0C4}"/>
              </a:ext>
            </a:extLst>
          </p:cNvPr>
          <p:cNvSpPr>
            <a:spLocks noGrp="1"/>
          </p:cNvSpPr>
          <p:nvPr>
            <p:ph type="title"/>
          </p:nvPr>
        </p:nvSpPr>
        <p:spPr>
          <a:xfrm>
            <a:off x="1981200" y="687389"/>
            <a:ext cx="8229600" cy="884237"/>
          </a:xfrm>
        </p:spPr>
        <p:txBody>
          <a:bodyPr/>
          <a:lstStyle/>
          <a:p>
            <a:pPr>
              <a:defRPr/>
            </a:pPr>
            <a:r>
              <a:rPr lang="en-AU" sz="2400" dirty="0"/>
              <a:t>Quoted Interest Rates for Various Times to Maturity</a:t>
            </a:r>
          </a:p>
        </p:txBody>
      </p:sp>
      <p:pic>
        <p:nvPicPr>
          <p:cNvPr id="35843" name="Content Placeholder 4">
            <a:extLst>
              <a:ext uri="{FF2B5EF4-FFF2-40B4-BE49-F238E27FC236}">
                <a16:creationId xmlns:a16="http://schemas.microsoft.com/office/drawing/2014/main" id="{A3224EA2-0DCF-4E78-90E5-FAC07D0EB673}"/>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614651" y="2050743"/>
            <a:ext cx="8962697" cy="3764688"/>
          </a:xfrm>
        </p:spPr>
      </p:pic>
    </p:spTree>
    <p:extLst>
      <p:ext uri="{BB962C8B-B14F-4D97-AF65-F5344CB8AC3E}">
        <p14:creationId xmlns:p14="http://schemas.microsoft.com/office/powerpoint/2010/main" val="4518067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B1BE9-AAA7-42CC-8590-3F57D05314E8}"/>
              </a:ext>
            </a:extLst>
          </p:cNvPr>
          <p:cNvSpPr>
            <a:spLocks noGrp="1"/>
          </p:cNvSpPr>
          <p:nvPr>
            <p:ph type="title"/>
          </p:nvPr>
        </p:nvSpPr>
        <p:spPr>
          <a:xfrm>
            <a:off x="1981200" y="115888"/>
            <a:ext cx="8229600" cy="792162"/>
          </a:xfrm>
        </p:spPr>
        <p:txBody>
          <a:bodyPr>
            <a:normAutofit fontScale="90000"/>
          </a:bodyPr>
          <a:lstStyle/>
          <a:p>
            <a:pPr>
              <a:defRPr/>
            </a:pPr>
            <a:r>
              <a:rPr lang="en-AU" sz="2400" dirty="0"/>
              <a:t>Relationship over Time between the Interest Rate Differential and the Forward Premium</a:t>
            </a:r>
          </a:p>
        </p:txBody>
      </p:sp>
      <p:pic>
        <p:nvPicPr>
          <p:cNvPr id="36867" name="Content Placeholder 4">
            <a:extLst>
              <a:ext uri="{FF2B5EF4-FFF2-40B4-BE49-F238E27FC236}">
                <a16:creationId xmlns:a16="http://schemas.microsoft.com/office/drawing/2014/main" id="{3D012B58-75A3-48DA-ABCA-C3B1036E18FE}"/>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3258051" y="1071209"/>
            <a:ext cx="5675897" cy="5545333"/>
          </a:xfrm>
        </p:spPr>
      </p:pic>
    </p:spTree>
    <p:extLst>
      <p:ext uri="{BB962C8B-B14F-4D97-AF65-F5344CB8AC3E}">
        <p14:creationId xmlns:p14="http://schemas.microsoft.com/office/powerpoint/2010/main" val="14540788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A0C83-2F60-4C4C-B30D-80FEA4AE31D0}"/>
              </a:ext>
            </a:extLst>
          </p:cNvPr>
          <p:cNvSpPr>
            <a:spLocks noGrp="1"/>
          </p:cNvSpPr>
          <p:nvPr>
            <p:ph type="title"/>
          </p:nvPr>
        </p:nvSpPr>
        <p:spPr>
          <a:xfrm>
            <a:off x="1981200" y="687389"/>
            <a:ext cx="8229600" cy="884237"/>
          </a:xfrm>
        </p:spPr>
        <p:txBody>
          <a:bodyPr>
            <a:normAutofit/>
          </a:bodyPr>
          <a:lstStyle/>
          <a:p>
            <a:pPr>
              <a:defRPr/>
            </a:pPr>
            <a:r>
              <a:rPr lang="en-AU" sz="3200"/>
              <a:t>Comparison of the irp, ppp and ife</a:t>
            </a:r>
          </a:p>
        </p:txBody>
      </p:sp>
      <p:sp>
        <p:nvSpPr>
          <p:cNvPr id="3" name="Content Placeholder 2">
            <a:extLst>
              <a:ext uri="{FF2B5EF4-FFF2-40B4-BE49-F238E27FC236}">
                <a16:creationId xmlns:a16="http://schemas.microsoft.com/office/drawing/2014/main" id="{22E08842-3D53-46C0-BB40-736EC54AC36B}"/>
              </a:ext>
            </a:extLst>
          </p:cNvPr>
          <p:cNvSpPr>
            <a:spLocks noGrp="1"/>
          </p:cNvSpPr>
          <p:nvPr>
            <p:ph idx="1"/>
          </p:nvPr>
        </p:nvSpPr>
        <p:spPr>
          <a:xfrm>
            <a:off x="2133600" y="1628776"/>
            <a:ext cx="8001000" cy="4297363"/>
          </a:xfrm>
        </p:spPr>
        <p:txBody>
          <a:bodyPr/>
          <a:lstStyle/>
          <a:p>
            <a:pPr marL="7938" indent="-7938" algn="just">
              <a:lnSpc>
                <a:spcPct val="90000"/>
              </a:lnSpc>
              <a:buNone/>
              <a:defRPr/>
            </a:pPr>
            <a:r>
              <a:rPr lang="en-AU" sz="2000" dirty="0"/>
              <a:t>Although all three theories relate to the determination of exchange rates, they have different implications</a:t>
            </a:r>
          </a:p>
          <a:p>
            <a:pPr marL="511175" lvl="1" algn="just">
              <a:lnSpc>
                <a:spcPct val="90000"/>
              </a:lnSpc>
              <a:buFont typeface="Wingdings" panose="05000000000000000000" pitchFamily="2" charset="2"/>
              <a:buChar char="§"/>
              <a:defRPr/>
            </a:pPr>
            <a:r>
              <a:rPr lang="en-AU" sz="2000" dirty="0"/>
              <a:t>IRP focuses on why the forward rate differs from the spot rate and on the degree of difference that should exist. It relates to a specific point in time</a:t>
            </a:r>
          </a:p>
          <a:p>
            <a:pPr marL="511175" lvl="1" algn="just">
              <a:lnSpc>
                <a:spcPct val="90000"/>
              </a:lnSpc>
              <a:buFont typeface="Wingdings" panose="05000000000000000000" pitchFamily="2" charset="2"/>
              <a:buChar char="§"/>
              <a:defRPr/>
            </a:pPr>
            <a:r>
              <a:rPr lang="en-AU" sz="2000" dirty="0"/>
              <a:t>PPP and IFE focus on how a currency’s spot rate will change over time</a:t>
            </a:r>
          </a:p>
          <a:p>
            <a:pPr marL="511175" lvl="1" algn="just">
              <a:lnSpc>
                <a:spcPct val="90000"/>
              </a:lnSpc>
              <a:buFont typeface="Wingdings" panose="05000000000000000000" pitchFamily="2" charset="2"/>
              <a:buChar char="§"/>
              <a:defRPr/>
            </a:pPr>
            <a:r>
              <a:rPr lang="en-AU" sz="2000" dirty="0"/>
              <a:t>Whereas PPP suggests that the spot rate will change in accordance with inflation differentials, IFE suggests that it will change in accordance with interest rate differentials</a:t>
            </a:r>
          </a:p>
          <a:p>
            <a:pPr marL="511175" lvl="1" algn="just">
              <a:lnSpc>
                <a:spcPct val="90000"/>
              </a:lnSpc>
              <a:buFont typeface="Wingdings" panose="05000000000000000000" pitchFamily="2" charset="2"/>
              <a:buChar char="§"/>
              <a:defRPr/>
            </a:pPr>
            <a:r>
              <a:rPr lang="en-AU" sz="2000" dirty="0"/>
              <a:t>PPP is related to IFE because expected inflation differentials influence the nominal interest rate differentials between two countries</a:t>
            </a:r>
          </a:p>
          <a:p>
            <a:pPr>
              <a:buFont typeface="Arial" charset="0"/>
              <a:buChar char="•"/>
              <a:defRPr/>
            </a:pPr>
            <a:endParaRPr lang="en-AU" dirty="0"/>
          </a:p>
        </p:txBody>
      </p:sp>
    </p:spTree>
    <p:extLst>
      <p:ext uri="{BB962C8B-B14F-4D97-AF65-F5344CB8AC3E}">
        <p14:creationId xmlns:p14="http://schemas.microsoft.com/office/powerpoint/2010/main" val="39411478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FE191-62CA-452B-8499-391F7583EADD}"/>
              </a:ext>
            </a:extLst>
          </p:cNvPr>
          <p:cNvSpPr>
            <a:spLocks noGrp="1"/>
          </p:cNvSpPr>
          <p:nvPr>
            <p:ph type="title"/>
          </p:nvPr>
        </p:nvSpPr>
        <p:spPr>
          <a:xfrm>
            <a:off x="1981200" y="687389"/>
            <a:ext cx="8229600" cy="884237"/>
          </a:xfrm>
        </p:spPr>
        <p:txBody>
          <a:bodyPr/>
          <a:lstStyle/>
          <a:p>
            <a:pPr>
              <a:defRPr/>
            </a:pPr>
            <a:r>
              <a:rPr lang="en-AU" sz="2400" dirty="0"/>
              <a:t>comparison of the </a:t>
            </a:r>
            <a:r>
              <a:rPr lang="en-AU" sz="2400" dirty="0" err="1"/>
              <a:t>irp</a:t>
            </a:r>
            <a:r>
              <a:rPr lang="en-AU" sz="2400" dirty="0"/>
              <a:t>, </a:t>
            </a:r>
            <a:r>
              <a:rPr lang="en-AU" sz="2400" dirty="0" err="1"/>
              <a:t>ppp</a:t>
            </a:r>
            <a:r>
              <a:rPr lang="en-AU" sz="2400" dirty="0"/>
              <a:t> and </a:t>
            </a:r>
            <a:r>
              <a:rPr lang="en-AU" sz="2400" dirty="0" err="1"/>
              <a:t>ife</a:t>
            </a:r>
            <a:r>
              <a:rPr lang="en-AU" sz="2400" dirty="0"/>
              <a:t> theories</a:t>
            </a:r>
          </a:p>
        </p:txBody>
      </p:sp>
      <p:pic>
        <p:nvPicPr>
          <p:cNvPr id="38915" name="Content Placeholder 3">
            <a:extLst>
              <a:ext uri="{FF2B5EF4-FFF2-40B4-BE49-F238E27FC236}">
                <a16:creationId xmlns:a16="http://schemas.microsoft.com/office/drawing/2014/main" id="{B489CB85-A544-4F51-BB8B-930C03214285}"/>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172098" y="2130641"/>
            <a:ext cx="9855680" cy="3388867"/>
          </a:xfrm>
        </p:spPr>
      </p:pic>
      <p:sp>
        <p:nvSpPr>
          <p:cNvPr id="38916" name="TextBox 5">
            <a:extLst>
              <a:ext uri="{FF2B5EF4-FFF2-40B4-BE49-F238E27FC236}">
                <a16:creationId xmlns:a16="http://schemas.microsoft.com/office/drawing/2014/main" id="{2C1AD6E2-C340-45FB-B53A-83E1DD705839}"/>
              </a:ext>
            </a:extLst>
          </p:cNvPr>
          <p:cNvSpPr txBox="1">
            <a:spLocks noChangeArrowheads="1"/>
          </p:cNvSpPr>
          <p:nvPr/>
        </p:nvSpPr>
        <p:spPr bwMode="auto">
          <a:xfrm>
            <a:off x="9336088" y="5732464"/>
            <a:ext cx="6477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cs typeface="Arial" panose="020B0604020202020204" pitchFamily="34" charset="0"/>
              </a:defRPr>
            </a:lvl9pPr>
          </a:lstStyle>
          <a:p>
            <a:pPr defTabSz="457200" eaLnBrk="0" fontAlgn="base" hangingPunct="0">
              <a:spcBef>
                <a:spcPct val="0"/>
              </a:spcBef>
              <a:spcAft>
                <a:spcPct val="0"/>
              </a:spcAft>
              <a:buNone/>
            </a:pPr>
            <a:r>
              <a:rPr lang="en-AU" altLang="en-US" sz="1800">
                <a:solidFill>
                  <a:prstClr val="black"/>
                </a:solidFill>
              </a:rPr>
              <a:t>1/2</a:t>
            </a:r>
          </a:p>
        </p:txBody>
      </p:sp>
    </p:spTree>
    <p:extLst>
      <p:ext uri="{BB962C8B-B14F-4D97-AF65-F5344CB8AC3E}">
        <p14:creationId xmlns:p14="http://schemas.microsoft.com/office/powerpoint/2010/main" val="30634500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D2FC7-A8B0-434C-AA13-72B70807F2C5}"/>
              </a:ext>
            </a:extLst>
          </p:cNvPr>
          <p:cNvSpPr>
            <a:spLocks noGrp="1"/>
          </p:cNvSpPr>
          <p:nvPr>
            <p:ph type="title"/>
          </p:nvPr>
        </p:nvSpPr>
        <p:spPr>
          <a:xfrm>
            <a:off x="1981200" y="687389"/>
            <a:ext cx="8229600" cy="884237"/>
          </a:xfrm>
        </p:spPr>
        <p:txBody>
          <a:bodyPr/>
          <a:lstStyle/>
          <a:p>
            <a:pPr>
              <a:defRPr/>
            </a:pPr>
            <a:r>
              <a:rPr lang="en-AU" sz="2400" dirty="0"/>
              <a:t>comparison of the </a:t>
            </a:r>
            <a:r>
              <a:rPr lang="en-AU" sz="2400" dirty="0" err="1"/>
              <a:t>irp</a:t>
            </a:r>
            <a:r>
              <a:rPr lang="en-AU" sz="2400" dirty="0"/>
              <a:t>, </a:t>
            </a:r>
            <a:r>
              <a:rPr lang="en-AU" sz="2400" dirty="0" err="1"/>
              <a:t>ppp</a:t>
            </a:r>
            <a:r>
              <a:rPr lang="en-AU" sz="2400" dirty="0"/>
              <a:t> and </a:t>
            </a:r>
            <a:r>
              <a:rPr lang="en-AU" sz="2400" dirty="0" err="1"/>
              <a:t>ife</a:t>
            </a:r>
            <a:r>
              <a:rPr lang="en-AU" sz="2400" dirty="0"/>
              <a:t> theories</a:t>
            </a:r>
          </a:p>
        </p:txBody>
      </p:sp>
      <p:pic>
        <p:nvPicPr>
          <p:cNvPr id="39939" name="Content Placeholder 4">
            <a:extLst>
              <a:ext uri="{FF2B5EF4-FFF2-40B4-BE49-F238E27FC236}">
                <a16:creationId xmlns:a16="http://schemas.microsoft.com/office/drawing/2014/main" id="{392F2647-F0FE-494D-9B4B-5730CFF5C855}"/>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423792" y="1571626"/>
            <a:ext cx="9344415" cy="3861988"/>
          </a:xfrm>
        </p:spPr>
      </p:pic>
    </p:spTree>
    <p:extLst>
      <p:ext uri="{BB962C8B-B14F-4D97-AF65-F5344CB8AC3E}">
        <p14:creationId xmlns:p14="http://schemas.microsoft.com/office/powerpoint/2010/main" val="25305435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1882</TotalTime>
  <Words>1208</Words>
  <Application>Microsoft Macintosh PowerPoint</Application>
  <PresentationFormat>Widescreen</PresentationFormat>
  <Paragraphs>120</Paragraphs>
  <Slides>30</Slides>
  <Notes>0</Notes>
  <HiddenSlides>0</HiddenSlides>
  <MMClips>0</MMClips>
  <ScaleCrop>false</ScaleCrop>
  <HeadingPairs>
    <vt:vector size="8" baseType="variant">
      <vt:variant>
        <vt:lpstr>Fonts Used</vt:lpstr>
      </vt:variant>
      <vt:variant>
        <vt:i4>4</vt:i4>
      </vt:variant>
      <vt:variant>
        <vt:lpstr>Theme</vt:lpstr>
      </vt:variant>
      <vt:variant>
        <vt:i4>2</vt:i4>
      </vt:variant>
      <vt:variant>
        <vt:lpstr>Embedded OLE Servers</vt:lpstr>
      </vt:variant>
      <vt:variant>
        <vt:i4>1</vt:i4>
      </vt:variant>
      <vt:variant>
        <vt:lpstr>Slide Titles</vt:lpstr>
      </vt:variant>
      <vt:variant>
        <vt:i4>30</vt:i4>
      </vt:variant>
    </vt:vector>
  </HeadingPairs>
  <TitlesOfParts>
    <vt:vector size="37" baseType="lpstr">
      <vt:lpstr>Arial</vt:lpstr>
      <vt:lpstr>Calibri</vt:lpstr>
      <vt:lpstr>Calibri Light</vt:lpstr>
      <vt:lpstr>Wingdings</vt:lpstr>
      <vt:lpstr>Office Theme</vt:lpstr>
      <vt:lpstr>1_Office Theme</vt:lpstr>
      <vt:lpstr>Equation</vt:lpstr>
      <vt:lpstr>Lecture 3</vt:lpstr>
      <vt:lpstr>International Arbitrage</vt:lpstr>
      <vt:lpstr>International Arbitrage</vt:lpstr>
      <vt:lpstr>Currency Quotes for Locational Arbitrage Example</vt:lpstr>
      <vt:lpstr>Locational Arbitrage</vt:lpstr>
      <vt:lpstr>International Arbitrage</vt:lpstr>
      <vt:lpstr>Example of Triangular Arbitrage</vt:lpstr>
      <vt:lpstr>Currency Quotes for a Triangular Arbitrage Example with Transaction Costs</vt:lpstr>
      <vt:lpstr>Example of Triangular Arbitrage Accounting for Bid/Ask Spreads</vt:lpstr>
      <vt:lpstr>Impact of Triangular Arbitrage</vt:lpstr>
      <vt:lpstr>International Arbitrage</vt:lpstr>
      <vt:lpstr>Example of Covered Interest Arbitrage</vt:lpstr>
      <vt:lpstr>International Arbitrage</vt:lpstr>
      <vt:lpstr>International Arbitrage</vt:lpstr>
      <vt:lpstr>International Arbitrage</vt:lpstr>
      <vt:lpstr>Comparing Arbitrage Strategies</vt:lpstr>
      <vt:lpstr>Interest Rate Parity</vt:lpstr>
      <vt:lpstr>Interest Rate Parity</vt:lpstr>
      <vt:lpstr>Interest Rate Parity</vt:lpstr>
      <vt:lpstr>illustration of interest rate parity</vt:lpstr>
      <vt:lpstr>Interest Rate Parity</vt:lpstr>
      <vt:lpstr>Interest Rate Parity</vt:lpstr>
      <vt:lpstr>Interest Rate Parity</vt:lpstr>
      <vt:lpstr>Potential for Covered Interest Arbitrage When Considering Transaction Costs</vt:lpstr>
      <vt:lpstr>Variation in Forward Premiums</vt:lpstr>
      <vt:lpstr>Quoted Interest Rates for Various Times to Maturity</vt:lpstr>
      <vt:lpstr>Relationship over Time between the Interest Rate Differential and the Forward Premium</vt:lpstr>
      <vt:lpstr>Comparison of the irp, ppp and ife</vt:lpstr>
      <vt:lpstr>comparison of the irp, ppp and ife theories</vt:lpstr>
      <vt:lpstr>comparison of the irp, ppp and ife theories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5</dc:title>
  <dc:creator>r.dissan@outlook.com</dc:creator>
  <cp:lastModifiedBy>Mohammed Alnahdi</cp:lastModifiedBy>
  <cp:revision>32</cp:revision>
  <dcterms:created xsi:type="dcterms:W3CDTF">2018-03-21T07:59:44Z</dcterms:created>
  <dcterms:modified xsi:type="dcterms:W3CDTF">2019-03-14T06:31:13Z</dcterms:modified>
</cp:coreProperties>
</file>